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slide13.xml" ContentType="application/vnd.openxmlformats-officedocument.presentationml.slide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B8163193-BCCC-42D9-91BC-F91D602C65BE}" type="slidenum">
              <a:rPr lang="en-US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4"/><Relationship Id="rId2" Type="http://schemas.openxmlformats.org/officeDocument/2006/relationships/image" Target="../media/image15"/><Relationship Id="rId3" Type="http://schemas.openxmlformats.org/officeDocument/2006/relationships/image" Target="../media/image16"/><Relationship Id="rId4" Type="http://schemas.openxmlformats.org/officeDocument/2006/relationships/slideLayout" Target="../slideLayouts/slideLayout7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7"/><Relationship Id="rId2" Type="http://schemas.openxmlformats.org/officeDocument/2006/relationships/image" Target="../media/image18"/><Relationship Id="rId3" Type="http://schemas.openxmlformats.org/officeDocument/2006/relationships/image" Target="../media/image19"/><Relationship Id="rId4" Type="http://schemas.openxmlformats.org/officeDocument/2006/relationships/slideLayout" Target="../slideLayouts/slideLayout7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"/><Relationship Id="rId2" Type="http://schemas.openxmlformats.org/officeDocument/2006/relationships/image" Target="../media/image4"/><Relationship Id="rId3" Type="http://schemas.openxmlformats.org/officeDocument/2006/relationships/slideLayout" Target="../slideLayouts/slideLayout1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"/><Relationship Id="rId2" Type="http://schemas.openxmlformats.org/officeDocument/2006/relationships/image" Target="../media/image6"/><Relationship Id="rId3" Type="http://schemas.openxmlformats.org/officeDocument/2006/relationships/slideLayout" Target="../slideLayouts/slideLayout4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"/><Relationship Id="rId2" Type="http://schemas.openxmlformats.org/officeDocument/2006/relationships/image" Target="../media/image8"/><Relationship Id="rId3" Type="http://schemas.openxmlformats.org/officeDocument/2006/relationships/slideLayout" Target="../slideLayouts/slideLayout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9"/><Relationship Id="rId2" Type="http://schemas.openxmlformats.org/officeDocument/2006/relationships/slideLayout" Target="../slideLayouts/slideLayout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0"/><Relationship Id="rId2" Type="http://schemas.openxmlformats.org/officeDocument/2006/relationships/slideLayout" Target="../slideLayouts/slideLayout7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1"/><Relationship Id="rId2" Type="http://schemas.openxmlformats.org/officeDocument/2006/relationships/image" Target="../media/image12"/><Relationship Id="rId3" Type="http://schemas.openxmlformats.org/officeDocument/2006/relationships/image" Target="../media/image13"/><Relationship Id="rId4" Type="http://schemas.openxmlformats.org/officeDocument/2006/relationships/slideLayout" Target="../slideLayouts/slideLayout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Constructions</a:t>
            </a:r>
            <a:r>
              <a:rPr lang="en-US" sz="4400">
                <a:latin typeface="Arial"/>
              </a:rPr>
              <a:t>	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3200">
                <a:latin typeface="Arial"/>
              </a:rPr>
              <a:t>By Mrs. Peachee 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Kinetic Artists</a:t>
            </a:r>
            <a:endParaRPr/>
          </a:p>
        </p:txBody>
      </p:sp>
      <p:sp>
        <p:nvSpPr>
          <p:cNvPr id="78" name="TextShape 2"/>
          <p:cNvSpPr txBox="1"/>
          <p:nvPr/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Calder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Mobiles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Stables</a:t>
            </a:r>
            <a:endParaRPr/>
          </a:p>
          <a:p>
            <a:pPr lvl="2">
              <a:buSzPct val="45000"/>
              <a:buFont typeface="StarSymbol"/>
              <a:buChar char=""/>
            </a:pPr>
            <a:endParaRPr/>
          </a:p>
        </p:txBody>
      </p:sp>
      <p:sp>
        <p:nvSpPr>
          <p:cNvPr id="79" name="TextShape 3"/>
          <p:cNvSpPr txBox="1"/>
          <p:nvPr/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George Rickey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Large metal sculpures that move</a:t>
            </a:r>
            <a:endParaRPr/>
          </a:p>
        </p:txBody>
      </p:sp>
      <p:sp>
        <p:nvSpPr>
          <p:cNvPr id="80" name="TextShape 4"/>
          <p:cNvSpPr txBox="1"/>
          <p:nvPr/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Kinetic: movement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In art it is necessary for the viewer to get the full effect if the piece is moving.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Alexander Calder</a:t>
            </a:r>
            <a:r>
              <a:rPr lang="en-US" sz="4400">
                <a:latin typeface="Arial"/>
              </a:rPr>
              <a:t>
</a:t>
            </a:r>
            <a:r>
              <a:rPr lang="en-US" sz="4400">
                <a:latin typeface="Arial"/>
              </a:rPr>
              <a:t>“Father of Mobiles”</a:t>
            </a:r>
            <a:endParaRPr/>
          </a:p>
        </p:txBody>
      </p:sp>
      <p:sp>
        <p:nvSpPr>
          <p:cNvPr id="82" name="TextShape 2"/>
          <p:cNvSpPr txBox="1"/>
          <p:nvPr/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Metal mobiles and stables (kinetic art)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Often used primary colors</a:t>
            </a:r>
            <a:endParaRPr/>
          </a:p>
        </p:txBody>
      </p:sp>
      <p:sp>
        <p:nvSpPr>
          <p:cNvPr id="83" name="TextShape 3"/>
          <p:cNvSpPr txBox="1"/>
          <p:nvPr/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Lobster Trap &amp; Fish Tail (1939)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Flamingo (53' tall)</a:t>
            </a:r>
            <a:endParaRPr/>
          </a:p>
          <a:p>
            <a:pPr lvl="1">
              <a:buSzPct val="75000"/>
              <a:buFont typeface="StarSymbol"/>
              <a:buChar char=""/>
            </a:pPr>
            <a:endParaRPr/>
          </a:p>
        </p:txBody>
      </p:sp>
      <p:pic>
        <p:nvPicPr>
          <p:cNvPr id="84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3474720" y="5001120"/>
            <a:ext cx="3015360" cy="2314080"/>
          </a:xfrm>
          <a:prstGeom prst="rect">
            <a:avLst/>
          </a:prstGeom>
          <a:ln>
            <a:noFill/>
          </a:ln>
        </p:spPr>
      </p:pic>
      <p:pic>
        <p:nvPicPr>
          <p:cNvPr id="85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6035040" y="3108960"/>
            <a:ext cx="3383280" cy="2790360"/>
          </a:xfrm>
          <a:prstGeom prst="rect">
            <a:avLst/>
          </a:prstGeom>
          <a:ln>
            <a:noFill/>
          </a:ln>
        </p:spPr>
      </p:pic>
      <p:pic>
        <p:nvPicPr>
          <p:cNvPr id="86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7506000" y="457200"/>
            <a:ext cx="2095200" cy="21808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George Rickey</a:t>
            </a:r>
            <a:endParaRPr/>
          </a:p>
        </p:txBody>
      </p:sp>
      <p:sp>
        <p:nvSpPr>
          <p:cNvPr id="88" name="TextShape 2"/>
          <p:cNvSpPr txBox="1"/>
          <p:nvPr/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American Kinetic artist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Constructivist geometric engineering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Large metal constructions </a:t>
            </a:r>
            <a:endParaRPr/>
          </a:p>
          <a:p>
            <a:pPr lvl="1">
              <a:buSzPct val="75000"/>
              <a:buFont typeface="StarSymbol"/>
              <a:buChar char=""/>
            </a:pPr>
            <a:endParaRPr/>
          </a:p>
        </p:txBody>
      </p:sp>
      <p:sp>
        <p:nvSpPr>
          <p:cNvPr id="89" name="TextShape 3"/>
          <p:cNvSpPr txBox="1"/>
          <p:nvPr/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Wrote: 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“</a:t>
            </a:r>
            <a:r>
              <a:rPr lang="en-US" sz="2800">
                <a:latin typeface="Arial"/>
              </a:rPr>
              <a:t>Constrictivism- Origins and Evolution”</a:t>
            </a:r>
            <a:endParaRPr/>
          </a:p>
        </p:txBody>
      </p:sp>
      <p:sp>
        <p:nvSpPr>
          <p:cNvPr id="90" name="TextShape 4"/>
          <p:cNvSpPr txBox="1"/>
          <p:nvPr/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91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4917240" y="1280160"/>
            <a:ext cx="5162760" cy="2912400"/>
          </a:xfrm>
          <a:prstGeom prst="rect">
            <a:avLst/>
          </a:prstGeom>
          <a:ln>
            <a:noFill/>
          </a:ln>
        </p:spPr>
      </p:pic>
      <p:pic>
        <p:nvPicPr>
          <p:cNvPr id="92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7919280" y="91800"/>
            <a:ext cx="2047680" cy="2238120"/>
          </a:xfrm>
          <a:prstGeom prst="rect">
            <a:avLst/>
          </a:prstGeom>
          <a:ln>
            <a:noFill/>
          </a:ln>
        </p:spPr>
      </p:pic>
      <p:pic>
        <p:nvPicPr>
          <p:cNvPr id="93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6879600" y="3566160"/>
            <a:ext cx="2904480" cy="37144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6" name="TextShape 3"/>
          <p:cNvSpPr txBox="1"/>
          <p:nvPr/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7" name="TextShape 4"/>
          <p:cNvSpPr txBox="1"/>
          <p:nvPr/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212400"/>
            <a:ext cx="9071640" cy="2271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Tradition</a:t>
            </a:r>
            <a:r>
              <a:rPr lang="en-US" sz="4400">
                <a:latin typeface="Arial"/>
              </a:rPr>
              <a:t>
</a:t>
            </a:r>
            <a:r>
              <a:rPr lang="en-US" sz="2800">
                <a:latin typeface="Arial"/>
              </a:rPr>
              <a:t>Historically preferred methods for 3-D sculpture</a:t>
            </a:r>
            <a:r>
              <a:rPr lang="en-US" sz="4400">
                <a:latin typeface="Arial"/>
              </a:rPr>
              <a:t>
</a:t>
            </a:r>
            <a:r>
              <a:rPr lang="en-US" sz="4400">
                <a:latin typeface="Arial"/>
              </a:rPr>
              <a:t>
</a:t>
            </a:r>
            <a:endParaRPr/>
          </a:p>
        </p:txBody>
      </p:sp>
      <p:sp>
        <p:nvSpPr>
          <p:cNvPr id="42" name="TextShape 2"/>
          <p:cNvSpPr txBox="1"/>
          <p:nvPr/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Subtractive method</a:t>
            </a:r>
            <a:r>
              <a:rPr lang="en-US" sz="3200">
                <a:latin typeface="Arial"/>
              </a:rPr>
              <a:t>	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Carving of stone</a:t>
            </a:r>
            <a:r>
              <a:rPr lang="en-US" sz="2800">
                <a:latin typeface="Arial"/>
              </a:rPr>
              <a:t>	</a:t>
            </a:r>
            <a:r>
              <a:rPr lang="en-US" sz="2800">
                <a:latin typeface="Arial"/>
              </a:rPr>
              <a:t>or wood.</a:t>
            </a:r>
            <a:endParaRPr/>
          </a:p>
        </p:txBody>
      </p:sp>
      <p:sp>
        <p:nvSpPr>
          <p:cNvPr id="43" name="TextShape 3"/>
          <p:cNvSpPr txBox="1"/>
          <p:nvPr/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Additive method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Modeling and working in clay or wax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Casting</a:t>
            </a:r>
            <a:endParaRPr/>
          </a:p>
        </p:txBody>
      </p:sp>
      <p:pic>
        <p:nvPicPr>
          <p:cNvPr id="44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7288920" y="4023360"/>
            <a:ext cx="1580760" cy="2895120"/>
          </a:xfrm>
          <a:prstGeom prst="rect">
            <a:avLst/>
          </a:prstGeom>
          <a:ln>
            <a:noFill/>
          </a:ln>
        </p:spPr>
      </p:pic>
      <p:pic>
        <p:nvPicPr>
          <p:cNvPr id="45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731520" y="4297320"/>
            <a:ext cx="3840480" cy="23778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Ancient References:</a:t>
            </a:r>
            <a:endParaRPr/>
          </a:p>
        </p:txBody>
      </p:sp>
      <p:sp>
        <p:nvSpPr>
          <p:cNvPr id="47" name="TextShape 2"/>
          <p:cNvSpPr txBox="1"/>
          <p:nvPr/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i="1" lang="en-US" sz="3200">
                <a:latin typeface="Arial"/>
              </a:rPr>
              <a:t>Girl on a Swing, Minoan (terra cotta - ca 1500 B.C)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i="1" lang="en-US" sz="3200">
                <a:latin typeface="Arial"/>
              </a:rPr>
              <a:t>Compare to: Venus of Willendorf (limestone)</a:t>
            </a:r>
            <a:endParaRPr/>
          </a:p>
        </p:txBody>
      </p:sp>
      <p:pic>
        <p:nvPicPr>
          <p:cNvPr id="48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404280" y="2103120"/>
            <a:ext cx="3344760" cy="4572000"/>
          </a:xfrm>
          <a:prstGeom prst="rect">
            <a:avLst/>
          </a:prstGeom>
          <a:ln>
            <a:noFill/>
          </a:ln>
        </p:spPr>
      </p:pic>
      <p:pic>
        <p:nvPicPr>
          <p:cNvPr id="49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3474720" y="3474720"/>
            <a:ext cx="1737360" cy="32004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What constitutes sculpture?</a:t>
            </a:r>
            <a:endParaRPr/>
          </a:p>
        </p:txBody>
      </p:sp>
      <p:sp>
        <p:nvSpPr>
          <p:cNvPr id="51" name="TextShape 2"/>
          <p:cNvSpPr txBox="1"/>
          <p:nvPr/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3-D art object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Encompasses all types of sculpture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</p:txBody>
      </p:sp>
      <p:sp>
        <p:nvSpPr>
          <p:cNvPr id="52" name="TextShape 3"/>
          <p:cNvSpPr txBox="1"/>
          <p:nvPr/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Michaelangelo's Pieta (Mary holding the crucified body of Christ)- High  Renaissance 1499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Oldenburg and den Bruggen1988 </a:t>
            </a:r>
            <a:endParaRPr/>
          </a:p>
        </p:txBody>
      </p:sp>
      <p:pic>
        <p:nvPicPr>
          <p:cNvPr id="53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274320" y="3200400"/>
            <a:ext cx="3017520" cy="4123080"/>
          </a:xfrm>
          <a:prstGeom prst="rect">
            <a:avLst/>
          </a:prstGeom>
          <a:ln>
            <a:noFill/>
          </a:ln>
        </p:spPr>
      </p:pic>
      <p:pic>
        <p:nvPicPr>
          <p:cNvPr id="54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5120640" y="4235760"/>
            <a:ext cx="4206240" cy="21650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What is a construction?</a:t>
            </a:r>
            <a:endParaRPr/>
          </a:p>
        </p:txBody>
      </p:sp>
      <p:sp>
        <p:nvSpPr>
          <p:cNvPr id="56" name="TextShape 2"/>
          <p:cNvSpPr txBox="1"/>
          <p:nvPr/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Building of sculpture</a:t>
            </a:r>
            <a:endParaRPr/>
          </a:p>
        </p:txBody>
      </p:sp>
      <p:sp>
        <p:nvSpPr>
          <p:cNvPr id="57" name="TextShape 3"/>
          <p:cNvSpPr txBox="1"/>
          <p:nvPr/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Not molding or subtractive</a:t>
            </a:r>
            <a:endParaRPr/>
          </a:p>
        </p:txBody>
      </p:sp>
      <p:sp>
        <p:nvSpPr>
          <p:cNvPr id="58" name="TextShape 4"/>
          <p:cNvSpPr txBox="1"/>
          <p:nvPr/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Examples: 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Building from metal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Building with wood and nails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Assembling found pieces</a:t>
            </a:r>
            <a:endParaRPr/>
          </a:p>
          <a:p>
            <a:pPr lvl="1">
              <a:buSzPct val="75000"/>
              <a:buFont typeface="StarSymbol"/>
              <a:buChar char=""/>
            </a:pPr>
            <a:endParaRPr/>
          </a:p>
          <a:p>
            <a:pPr lvl="1">
              <a:buSzPct val="75000"/>
              <a:buFont typeface="StarSymbol"/>
              <a:buChar char=""/>
            </a:pP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20</a:t>
            </a:r>
            <a:r>
              <a:rPr lang="en-US" sz="4400" baseline="101000">
                <a:latin typeface="Arial"/>
              </a:rPr>
              <a:t>th</a:t>
            </a:r>
            <a:r>
              <a:rPr lang="en-US" sz="4400">
                <a:latin typeface="Arial"/>
              </a:rPr>
              <a:t> Century</a:t>
            </a:r>
            <a:endParaRPr/>
          </a:p>
        </p:txBody>
      </p:sp>
      <p:sp>
        <p:nvSpPr>
          <p:cNvPr id="60" name="TextShape 2"/>
          <p:cNvSpPr txBox="1"/>
          <p:nvPr/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Modern Construction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Rise of industry 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Rise of pre-made goods</a:t>
            </a:r>
            <a:endParaRPr/>
          </a:p>
        </p:txBody>
      </p:sp>
      <p:sp>
        <p:nvSpPr>
          <p:cNvPr id="61" name="TextShape 3"/>
          <p:cNvSpPr txBox="1"/>
          <p:nvPr/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How is it still art?</a:t>
            </a:r>
            <a:endParaRPr/>
          </a:p>
          <a:p>
            <a:pPr lvl="1">
              <a:buSzPct val="75000"/>
              <a:buFont typeface="StarSymbol"/>
              <a:buChar char=""/>
            </a:pPr>
            <a:endParaRPr/>
          </a:p>
        </p:txBody>
      </p:sp>
      <p:sp>
        <p:nvSpPr>
          <p:cNvPr id="62" name="TextShape 4"/>
          <p:cNvSpPr txBox="1"/>
          <p:nvPr/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Principles: 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Imagination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Space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Line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Material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Form</a:t>
            </a:r>
            <a:endParaRPr/>
          </a:p>
          <a:p>
            <a:pPr lvl="1">
              <a:buSzPct val="75000"/>
              <a:buFont typeface="StarSymbol"/>
              <a:buChar char=""/>
            </a:pP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Bartholdi's Statue of Liberty</a:t>
            </a:r>
            <a:endParaRPr/>
          </a:p>
        </p:txBody>
      </p:sp>
      <p:sp>
        <p:nvSpPr>
          <p:cNvPr id="64" name="TextShape 2"/>
          <p:cNvSpPr txBox="1"/>
          <p:nvPr/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 </a:t>
            </a:r>
            <a:r>
              <a:rPr lang="en-US" sz="3200">
                <a:latin typeface="Arial"/>
              </a:rPr>
              <a:t>Frédéric Auguste Bartholdi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1886</a:t>
            </a:r>
            <a:endParaRPr/>
          </a:p>
        </p:txBody>
      </p:sp>
      <p:sp>
        <p:nvSpPr>
          <p:cNvPr id="65" name="TextShape 3"/>
          <p:cNvSpPr txBox="1"/>
          <p:nvPr/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Constructed of copper plates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Gift from France </a:t>
            </a:r>
            <a:endParaRPr/>
          </a:p>
        </p:txBody>
      </p:sp>
      <p:pic>
        <p:nvPicPr>
          <p:cNvPr id="66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5394960" y="1920240"/>
            <a:ext cx="4243680" cy="49377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Alexandre Gustave Eiffel</a:t>
            </a:r>
            <a:endParaRPr/>
          </a:p>
        </p:txBody>
      </p:sp>
      <p:sp>
        <p:nvSpPr>
          <p:cNvPr id="68" name="TextShape 2"/>
          <p:cNvSpPr txBox="1"/>
          <p:nvPr/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1889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Wrought Iron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Built for the World's Fair as a grand entrance.</a:t>
            </a:r>
            <a:endParaRPr/>
          </a:p>
        </p:txBody>
      </p:sp>
      <p:sp>
        <p:nvSpPr>
          <p:cNvPr id="69" name="TextShape 3"/>
          <p:cNvSpPr txBox="1"/>
          <p:nvPr/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French considered it ugly since it was not able to be finished due to war.</a:t>
            </a:r>
            <a:endParaRPr/>
          </a:p>
        </p:txBody>
      </p:sp>
      <p:pic>
        <p:nvPicPr>
          <p:cNvPr id="70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5029200" y="1731960"/>
            <a:ext cx="5859000" cy="43030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Naum Gabo</a:t>
            </a:r>
            <a:r>
              <a:rPr lang="en-US" sz="4400">
                <a:latin typeface="Arial"/>
              </a:rPr>
              <a:t>
</a:t>
            </a:r>
            <a:r>
              <a:rPr lang="en-US" sz="4400">
                <a:latin typeface="Arial"/>
              </a:rPr>
              <a:t>“Father of String Art”</a:t>
            </a:r>
            <a:endParaRPr/>
          </a:p>
        </p:txBody>
      </p:sp>
      <p:sp>
        <p:nvSpPr>
          <p:cNvPr id="72" name="TextShape 2"/>
          <p:cNvSpPr txBox="1"/>
          <p:nvPr/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Rotterdam, Holland nearly 6 stories tall. (1956)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</p:txBody>
      </p:sp>
      <p:sp>
        <p:nvSpPr>
          <p:cNvPr id="73" name="TextShape 3"/>
          <p:cNvSpPr txBox="1"/>
          <p:nvPr/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Concrete and metal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Plays off negative space</a:t>
            </a:r>
            <a:endParaRPr/>
          </a:p>
        </p:txBody>
      </p:sp>
      <p:pic>
        <p:nvPicPr>
          <p:cNvPr id="74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6583680" y="2743200"/>
            <a:ext cx="3400560" cy="4742280"/>
          </a:xfrm>
          <a:prstGeom prst="rect">
            <a:avLst/>
          </a:prstGeom>
          <a:ln>
            <a:noFill/>
          </a:ln>
        </p:spPr>
      </p:pic>
      <p:pic>
        <p:nvPicPr>
          <p:cNvPr id="75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4846320" y="4663440"/>
            <a:ext cx="1733040" cy="2628720"/>
          </a:xfrm>
          <a:prstGeom prst="rect">
            <a:avLst/>
          </a:prstGeom>
          <a:ln>
            <a:noFill/>
          </a:ln>
        </p:spPr>
      </p:pic>
      <p:pic>
        <p:nvPicPr>
          <p:cNvPr id="76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5120640" y="2103120"/>
            <a:ext cx="2142720" cy="2142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