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2"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3" autoAdjust="0"/>
    <p:restoredTop sz="94660"/>
  </p:normalViewPr>
  <p:slideViewPr>
    <p:cSldViewPr snapToGrid="0">
      <p:cViewPr varScale="1">
        <p:scale>
          <a:sx n="62" d="100"/>
          <a:sy n="62" d="100"/>
        </p:scale>
        <p:origin x="10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4825A-57E0-408F-A4BB-450A381EE4B6}" type="datetimeFigureOut">
              <a:rPr lang="en-US" smtClean="0"/>
              <a:t>4/10/2015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5C80D-7542-493F-A033-1E69091C9C4E}" type="slidenum">
              <a:rPr lang="en-US" smtClean="0"/>
              <a:t>‹#›</a:t>
            </a:fld>
            <a:endParaRPr lang="en-US"/>
          </a:p>
        </p:txBody>
      </p:sp>
    </p:spTree>
    <p:extLst>
      <p:ext uri="{BB962C8B-B14F-4D97-AF65-F5344CB8AC3E}">
        <p14:creationId xmlns:p14="http://schemas.microsoft.com/office/powerpoint/2010/main" val="19690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D7AC4D0-22BE-4B9A-9242-1E74064069F5}" type="slidenum">
              <a:rPr lang="en-US" altLang="en-US">
                <a:latin typeface="Comic Sans MS" panose="030F0702030302020204" pitchFamily="66" charset="0"/>
              </a:rPr>
              <a:pPr>
                <a:spcBef>
                  <a:spcPct val="0"/>
                </a:spcBef>
              </a:pPr>
              <a:t>26</a:t>
            </a:fld>
            <a:endParaRPr lang="en-US" altLang="en-US">
              <a:latin typeface="Comic Sans MS" panose="030F0702030302020204" pitchFamily="66"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rPr>
              <a:t>Link to slide 7</a:t>
            </a:r>
          </a:p>
        </p:txBody>
      </p:sp>
    </p:spTree>
    <p:extLst>
      <p:ext uri="{BB962C8B-B14F-4D97-AF65-F5344CB8AC3E}">
        <p14:creationId xmlns:p14="http://schemas.microsoft.com/office/powerpoint/2010/main" val="2187844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4/10/2015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4/10/2015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4/10/2015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4/10/2015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4/10/2015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4/10/2015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nmwa.org/collection/profile.asp?LinkID=543" TargetMode="Externa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en.wikipedia.org/wiki/National_Endowment_for_the_Arts" TargetMode="Externa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hyperlink" Target="file:///\\vmcl01empstor\Homes\jpeachee\2014\ceramics\native%20american%20indian\Anasazi\Presentation%20anasazi%20and%20pueblo%20women%20quiz.pptx"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7.png"/><Relationship Id="rId4" Type="http://schemas.openxmlformats.org/officeDocument/2006/relationships/image" Target="../media/image58.g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E:\Power%20Points\EDT%20pp%20script%20villages%203.mp3" TargetMode="External"/><Relationship Id="rId1" Type="http://schemas.openxmlformats.org/officeDocument/2006/relationships/audio" Target="file:///E:\Power%20Points\EDT%20pp%20script%20location.mp3" TargetMode="Externa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audio" Target="file:///E:\Power%20Points\EDT%20pp%20script%20history%20p1.mp3"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file:///E:\Power%20Points\EDT%20pp%20script%20villages%202.mp3" TargetMode="External"/><Relationship Id="rId1" Type="http://schemas.openxmlformats.org/officeDocument/2006/relationships/audio" Target="file:///E:\Power%20Points\EDT%20pp%20script%20villages%201.mp3" TargetMode="Externa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www.evgschool.org/PHOTO%20TOUR%20OF%20THE%20SOUTHWEST%20INDIAN%20RUINS.ht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2"/>
          <p:cNvSpPr>
            <a:spLocks noChangeArrowheads="1" noChangeShapeType="1" noTextEdit="1"/>
          </p:cNvSpPr>
          <p:nvPr/>
        </p:nvSpPr>
        <p:spPr bwMode="auto">
          <a:xfrm>
            <a:off x="1905000" y="381000"/>
            <a:ext cx="8305800" cy="1371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Showcard Gothic" panose="04020904020102020604" pitchFamily="82" charset="0"/>
              </a:rPr>
              <a:t>Meet the Anasazi People</a:t>
            </a:r>
          </a:p>
        </p:txBody>
      </p:sp>
      <p:sp>
        <p:nvSpPr>
          <p:cNvPr id="15363" name="Text Box 22"/>
          <p:cNvSpPr txBox="1">
            <a:spLocks noChangeArrowheads="1"/>
          </p:cNvSpPr>
          <p:nvPr/>
        </p:nvSpPr>
        <p:spPr bwMode="auto">
          <a:xfrm>
            <a:off x="2362200" y="1981200"/>
            <a:ext cx="7467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spcBef>
                <a:spcPct val="50000"/>
              </a:spcBef>
            </a:pPr>
            <a:r>
              <a:rPr lang="en-US" altLang="en-US" dirty="0"/>
              <a:t>Click on the </a:t>
            </a:r>
            <a:r>
              <a:rPr lang="en-US" altLang="en-US" dirty="0" err="1"/>
              <a:t>Kokopelli</a:t>
            </a:r>
            <a:r>
              <a:rPr lang="en-US" altLang="en-US" dirty="0"/>
              <a:t> to begin your journey.  Listen for details about who the Anasazi people were.  </a:t>
            </a:r>
          </a:p>
          <a:p>
            <a:pPr eaLnBrk="1" hangingPunct="1">
              <a:spcBef>
                <a:spcPct val="50000"/>
              </a:spcBef>
              <a:buFont typeface="Wingdings" panose="05000000000000000000" pitchFamily="2" charset="2"/>
              <a:buChar char="Ø"/>
            </a:pPr>
            <a:r>
              <a:rPr lang="en-US" altLang="en-US" dirty="0"/>
              <a:t>Where did they live?  </a:t>
            </a:r>
          </a:p>
          <a:p>
            <a:pPr eaLnBrk="1" hangingPunct="1">
              <a:spcBef>
                <a:spcPct val="50000"/>
              </a:spcBef>
              <a:buFont typeface="Wingdings" panose="05000000000000000000" pitchFamily="2" charset="2"/>
              <a:buChar char="Ø"/>
            </a:pPr>
            <a:r>
              <a:rPr lang="en-US" altLang="en-US" dirty="0"/>
              <a:t>When did they live?  </a:t>
            </a:r>
          </a:p>
          <a:p>
            <a:pPr eaLnBrk="1" hangingPunct="1">
              <a:spcBef>
                <a:spcPct val="50000"/>
              </a:spcBef>
              <a:buFont typeface="Wingdings" panose="05000000000000000000" pitchFamily="2" charset="2"/>
              <a:buChar char="Ø"/>
            </a:pPr>
            <a:r>
              <a:rPr lang="en-US" altLang="en-US" dirty="0"/>
              <a:t>What made their homes unique?  </a:t>
            </a:r>
          </a:p>
          <a:p>
            <a:pPr eaLnBrk="1" hangingPunct="1">
              <a:spcBef>
                <a:spcPct val="50000"/>
              </a:spcBef>
              <a:buFont typeface="Wingdings" panose="05000000000000000000" pitchFamily="2" charset="2"/>
              <a:buChar char="Ø"/>
            </a:pPr>
            <a:r>
              <a:rPr lang="en-US" altLang="en-US" dirty="0"/>
              <a:t>What happened to the people of that culture?</a:t>
            </a:r>
          </a:p>
        </p:txBody>
      </p:sp>
      <p:pic>
        <p:nvPicPr>
          <p:cNvPr id="15364" name="Picture 37" descr="http://www.crystalinks.com/kokopellibkw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4953000"/>
            <a:ext cx="9159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44AF3B1B.WAV">
            <a:hlinkClick r:id="" action="ppaction://media"/>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499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274638"/>
            <a:ext cx="8305800" cy="1477962"/>
          </a:xfrm>
        </p:spPr>
        <p:txBody>
          <a:bodyPr/>
          <a:lstStyle/>
          <a:p>
            <a:r>
              <a:rPr lang="en-US" altLang="en-US"/>
              <a:t>Lucy Lewis – Acoma Pueblo</a:t>
            </a:r>
            <a:br>
              <a:rPr lang="en-US" altLang="en-US"/>
            </a:br>
            <a:r>
              <a:rPr lang="en-US" altLang="en-US"/>
              <a:t>(1897-1992) </a:t>
            </a:r>
          </a:p>
        </p:txBody>
      </p:sp>
      <p:pic>
        <p:nvPicPr>
          <p:cNvPr id="1638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502301" y="2364332"/>
            <a:ext cx="4409524" cy="3572374"/>
          </a:xfrm>
        </p:spPr>
      </p:pic>
    </p:spTree>
    <p:extLst>
      <p:ext uri="{BB962C8B-B14F-4D97-AF65-F5344CB8AC3E}">
        <p14:creationId xmlns:p14="http://schemas.microsoft.com/office/powerpoint/2010/main" val="1669644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lgn="l"/>
            <a:r>
              <a:rPr lang="en-US" altLang="en-US" sz="3200"/>
              <a:t>The Acoma settlement of "Sky City" is the oldest continuously-inhabited city in the U.S.</a:t>
            </a:r>
            <a:r>
              <a:rPr lang="en-US" altLang="en-US" sz="4000"/>
              <a:t> </a:t>
            </a:r>
          </a:p>
        </p:txBody>
      </p:sp>
      <p:pic>
        <p:nvPicPr>
          <p:cNvPr id="1843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811059" y="2364332"/>
            <a:ext cx="5792008" cy="3572374"/>
          </a:xfrm>
        </p:spPr>
      </p:pic>
    </p:spTree>
    <p:extLst>
      <p:ext uri="{BB962C8B-B14F-4D97-AF65-F5344CB8AC3E}">
        <p14:creationId xmlns:p14="http://schemas.microsoft.com/office/powerpoint/2010/main" val="2318943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898" decel="100000" fill="hold"/>
                                        <p:tgtEl>
                                          <p:spTgt spid="1843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84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5" name="Rectangle 9"/>
          <p:cNvSpPr>
            <a:spLocks noGrp="1" noChangeArrowheads="1"/>
          </p:cNvSpPr>
          <p:nvPr>
            <p:ph type="title"/>
          </p:nvPr>
        </p:nvSpPr>
        <p:spPr/>
        <p:txBody>
          <a:bodyPr/>
          <a:lstStyle/>
          <a:p>
            <a:pPr algn="l"/>
            <a:r>
              <a:rPr lang="en-US" altLang="en-US" sz="3600" b="1">
                <a:hlinkClick r:id="rId2"/>
              </a:rPr>
              <a:t>Lucy Lewis</a:t>
            </a:r>
            <a:r>
              <a:rPr lang="en-US" altLang="en-US" sz="3600"/>
              <a:t> is regarded as the matriarch of Acoma pottery</a:t>
            </a:r>
          </a:p>
        </p:txBody>
      </p:sp>
      <p:sp>
        <p:nvSpPr>
          <p:cNvPr id="9226" name="Rectangle 10"/>
          <p:cNvSpPr>
            <a:spLocks noGrp="1" noChangeArrowheads="1"/>
          </p:cNvSpPr>
          <p:nvPr>
            <p:ph sz="half" idx="1"/>
          </p:nvPr>
        </p:nvSpPr>
        <p:spPr>
          <a:xfrm>
            <a:off x="1752600" y="1524000"/>
            <a:ext cx="4343400" cy="5334000"/>
          </a:xfrm>
        </p:spPr>
        <p:txBody>
          <a:bodyPr>
            <a:normAutofit lnSpcReduction="10000"/>
          </a:bodyPr>
          <a:lstStyle/>
          <a:p>
            <a:r>
              <a:rPr lang="en-US" altLang="en-US" b="1"/>
              <a:t>She started making pottery at the turn of the 20</a:t>
            </a:r>
            <a:r>
              <a:rPr lang="en-US" altLang="en-US" b="1" baseline="30000"/>
              <a:t>th</a:t>
            </a:r>
            <a:r>
              <a:rPr lang="en-US" altLang="en-US" b="1"/>
              <a:t> century, continuing a tradition dating back hundreds of years.</a:t>
            </a:r>
          </a:p>
          <a:p>
            <a:endParaRPr lang="en-US" altLang="en-US" b="1"/>
          </a:p>
          <a:p>
            <a:r>
              <a:rPr lang="en-US" altLang="en-US" b="1"/>
              <a:t>Lucy dug &amp; prepared her own clay &amp; used the coil technique. </a:t>
            </a:r>
          </a:p>
          <a:p>
            <a:pPr>
              <a:buFont typeface="Wingdings" panose="05000000000000000000" pitchFamily="2" charset="2"/>
              <a:buNone/>
            </a:pPr>
            <a:endParaRPr lang="en-US" altLang="en-US" b="1"/>
          </a:p>
          <a:p>
            <a:r>
              <a:rPr lang="en-US" altLang="en-US" b="1"/>
              <a:t>Lucy got inspiration for her designs -- painted on with colored slips -- from shards found in the sacred Kivas of the pueblo &amp;  Anasazi and Mimbres pottery she studied in the Museum of New Mexico. </a:t>
            </a:r>
          </a:p>
          <a:p>
            <a:pPr>
              <a:buFont typeface="Wingdings" panose="05000000000000000000" pitchFamily="2" charset="2"/>
              <a:buNone/>
            </a:pPr>
            <a:endParaRPr lang="en-US" altLang="en-US" b="1"/>
          </a:p>
          <a:p>
            <a:r>
              <a:rPr lang="en-US" altLang="en-US" b="1"/>
              <a:t>Her work has been shown nationally and internationally.</a:t>
            </a:r>
          </a:p>
        </p:txBody>
      </p:sp>
      <p:pic>
        <p:nvPicPr>
          <p:cNvPr id="9227" name="Picture 1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48400" y="4800600"/>
            <a:ext cx="1563688" cy="1752600"/>
          </a:xfrm>
        </p:spPr>
      </p:pic>
      <p:sp>
        <p:nvSpPr>
          <p:cNvPr id="9228" name="Text Box 12"/>
          <p:cNvSpPr txBox="1">
            <a:spLocks noChangeArrowheads="1"/>
          </p:cNvSpPr>
          <p:nvPr/>
        </p:nvSpPr>
        <p:spPr bwMode="auto">
          <a:xfrm>
            <a:off x="9051925" y="5141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ltLang="en-US">
              <a:latin typeface="Arial" panose="020B0604020202020204" pitchFamily="34" charset="0"/>
            </a:endParaRPr>
          </a:p>
        </p:txBody>
      </p:sp>
      <p:pic>
        <p:nvPicPr>
          <p:cNvPr id="922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4800600"/>
            <a:ext cx="22098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914401"/>
            <a:ext cx="264795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196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9225"/>
                                        </p:tgtEl>
                                        <p:attrNameLst>
                                          <p:attrName>style.visibility</p:attrName>
                                        </p:attrNameLst>
                                      </p:cBhvr>
                                      <p:to>
                                        <p:strVal val="visible"/>
                                      </p:to>
                                    </p:set>
                                    <p:anim calcmode="lin" valueType="num">
                                      <p:cBhvr>
                                        <p:cTn id="7" dur="2000" fill="hold"/>
                                        <p:tgtEl>
                                          <p:spTgt spid="9225"/>
                                        </p:tgtEl>
                                        <p:attrNameLst>
                                          <p:attrName>ppt_w</p:attrName>
                                        </p:attrNameLst>
                                      </p:cBhvr>
                                      <p:tavLst>
                                        <p:tav tm="0">
                                          <p:val>
                                            <p:strVal val="#ppt_w*2.5"/>
                                          </p:val>
                                        </p:tav>
                                        <p:tav tm="100000">
                                          <p:val>
                                            <p:strVal val="#ppt_w"/>
                                          </p:val>
                                        </p:tav>
                                      </p:tavLst>
                                    </p:anim>
                                    <p:anim calcmode="lin" valueType="num">
                                      <p:cBhvr>
                                        <p:cTn id="8" dur="2000" fill="hold"/>
                                        <p:tgtEl>
                                          <p:spTgt spid="9225"/>
                                        </p:tgtEl>
                                        <p:attrNameLst>
                                          <p:attrName>ppt_h</p:attrName>
                                        </p:attrNameLst>
                                      </p:cBhvr>
                                      <p:tavLst>
                                        <p:tav tm="0">
                                          <p:val>
                                            <p:strVal val="#ppt_h"/>
                                          </p:val>
                                        </p:tav>
                                        <p:tav tm="100000">
                                          <p:val>
                                            <p:strVal val="#ppt_h"/>
                                          </p:val>
                                        </p:tav>
                                      </p:tavLst>
                                    </p:anim>
                                    <p:anim calcmode="lin" valueType="num">
                                      <p:cBhvr>
                                        <p:cTn id="9" dur="2000" fill="hold"/>
                                        <p:tgtEl>
                                          <p:spTgt spid="9225"/>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9225"/>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92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9230"/>
                                        </p:tgtEl>
                                        <p:attrNameLst>
                                          <p:attrName>style.visibility</p:attrName>
                                        </p:attrNameLst>
                                      </p:cBhvr>
                                      <p:to>
                                        <p:strVal val="visible"/>
                                      </p:to>
                                    </p:set>
                                    <p:animEffect transition="in" filter="checkerboard(across)">
                                      <p:cBhvr>
                                        <p:cTn id="16" dur="500"/>
                                        <p:tgtEl>
                                          <p:spTgt spid="923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226"/>
                                        </p:tgtEl>
                                        <p:attrNameLst>
                                          <p:attrName>style.visibility</p:attrName>
                                        </p:attrNameLst>
                                      </p:cBhvr>
                                      <p:to>
                                        <p:strVal val="visible"/>
                                      </p:to>
                                    </p:set>
                                    <p:anim calcmode="lin" valueType="num">
                                      <p:cBhvr additive="base">
                                        <p:cTn id="21" dur="500" fill="hold"/>
                                        <p:tgtEl>
                                          <p:spTgt spid="9226"/>
                                        </p:tgtEl>
                                        <p:attrNameLst>
                                          <p:attrName>ppt_x</p:attrName>
                                        </p:attrNameLst>
                                      </p:cBhvr>
                                      <p:tavLst>
                                        <p:tav tm="0">
                                          <p:val>
                                            <p:strVal val="#ppt_x"/>
                                          </p:val>
                                        </p:tav>
                                        <p:tav tm="100000">
                                          <p:val>
                                            <p:strVal val="#ppt_x"/>
                                          </p:val>
                                        </p:tav>
                                      </p:tavLst>
                                    </p:anim>
                                    <p:anim calcmode="lin" valueType="num">
                                      <p:cBhvr additive="base">
                                        <p:cTn id="22" dur="500" fill="hold"/>
                                        <p:tgtEl>
                                          <p:spTgt spid="922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nodePh="1">
                                  <p:stCondLst>
                                    <p:cond delay="0"/>
                                  </p:stCondLst>
                                  <p:endCondLst>
                                    <p:cond evt="begin" delay="0">
                                      <p:tn val="25"/>
                                    </p:cond>
                                  </p:endCondLst>
                                  <p:childTnLst>
                                    <p:set>
                                      <p:cBhvr>
                                        <p:cTn id="26" dur="1" fill="hold">
                                          <p:stCondLst>
                                            <p:cond delay="0"/>
                                          </p:stCondLst>
                                        </p:cTn>
                                        <p:tgtEl>
                                          <p:spTgt spid="9227"/>
                                        </p:tgtEl>
                                        <p:attrNameLst>
                                          <p:attrName>style.visibility</p:attrName>
                                        </p:attrNameLst>
                                      </p:cBhvr>
                                      <p:to>
                                        <p:strVal val="visible"/>
                                      </p:to>
                                    </p:set>
                                    <p:animEffect transition="in" filter="box(in)">
                                      <p:cBhvr>
                                        <p:cTn id="27" dur="500"/>
                                        <p:tgtEl>
                                          <p:spTgt spid="92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5" presetClass="entr" presetSubtype="0" fill="hold" nodeType="clickEffect">
                                  <p:stCondLst>
                                    <p:cond delay="0"/>
                                  </p:stCondLst>
                                  <p:childTnLst>
                                    <p:set>
                                      <p:cBhvr>
                                        <p:cTn id="31" dur="1" fill="hold">
                                          <p:stCondLst>
                                            <p:cond delay="0"/>
                                          </p:stCondLst>
                                        </p:cTn>
                                        <p:tgtEl>
                                          <p:spTgt spid="9229"/>
                                        </p:tgtEl>
                                        <p:attrNameLst>
                                          <p:attrName>style.visibility</p:attrName>
                                        </p:attrNameLst>
                                      </p:cBhvr>
                                      <p:to>
                                        <p:strVal val="visible"/>
                                      </p:to>
                                    </p:set>
                                    <p:animEffect transition="in" filter="fade">
                                      <p:cBhvr>
                                        <p:cTn id="32" dur="2000"/>
                                        <p:tgtEl>
                                          <p:spTgt spid="9229"/>
                                        </p:tgtEl>
                                      </p:cBhvr>
                                    </p:animEffect>
                                    <p:anim calcmode="lin" valueType="num">
                                      <p:cBhvr>
                                        <p:cTn id="33" dur="2000" fill="hold"/>
                                        <p:tgtEl>
                                          <p:spTgt spid="9229"/>
                                        </p:tgtEl>
                                        <p:attrNameLst>
                                          <p:attrName>style.rotation</p:attrName>
                                        </p:attrNameLst>
                                      </p:cBhvr>
                                      <p:tavLst>
                                        <p:tav tm="0">
                                          <p:val>
                                            <p:fltVal val="720"/>
                                          </p:val>
                                        </p:tav>
                                        <p:tav tm="100000">
                                          <p:val>
                                            <p:fltVal val="0"/>
                                          </p:val>
                                        </p:tav>
                                      </p:tavLst>
                                    </p:anim>
                                    <p:anim calcmode="lin" valueType="num">
                                      <p:cBhvr>
                                        <p:cTn id="34" dur="2000" fill="hold"/>
                                        <p:tgtEl>
                                          <p:spTgt spid="9229"/>
                                        </p:tgtEl>
                                        <p:attrNameLst>
                                          <p:attrName>ppt_h</p:attrName>
                                        </p:attrNameLst>
                                      </p:cBhvr>
                                      <p:tavLst>
                                        <p:tav tm="0">
                                          <p:val>
                                            <p:fltVal val="0"/>
                                          </p:val>
                                        </p:tav>
                                        <p:tav tm="100000">
                                          <p:val>
                                            <p:strVal val="#ppt_h"/>
                                          </p:val>
                                        </p:tav>
                                      </p:tavLst>
                                    </p:anim>
                                    <p:anim calcmode="lin" valueType="num">
                                      <p:cBhvr>
                                        <p:cTn id="35" dur="2000" fill="hold"/>
                                        <p:tgtEl>
                                          <p:spTgt spid="922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6" grpId="0"/>
      <p:bldP spid="922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52600" y="304800"/>
            <a:ext cx="8686800" cy="1189038"/>
          </a:xfrm>
        </p:spPr>
        <p:txBody>
          <a:bodyPr/>
          <a:lstStyle/>
          <a:p>
            <a:pPr algn="l"/>
            <a:r>
              <a:rPr lang="en-US" altLang="en-US" sz="3200"/>
              <a:t>Ancient examples of traditional Acoma pottery. </a:t>
            </a:r>
            <a:br>
              <a:rPr lang="en-US" altLang="en-US" sz="3200"/>
            </a:br>
            <a:r>
              <a:rPr lang="en-US" altLang="en-US" sz="3200"/>
              <a:t>It can take up to 80 hours to make a piece.</a:t>
            </a:r>
            <a:r>
              <a:rPr lang="en-US" altLang="en-US" sz="4000"/>
              <a:t> </a:t>
            </a:r>
          </a:p>
        </p:txBody>
      </p:sp>
      <p:pic>
        <p:nvPicPr>
          <p:cNvPr id="1741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921349" y="2364332"/>
            <a:ext cx="5571429" cy="3572374"/>
          </a:xfrm>
        </p:spPr>
      </p:pic>
    </p:spTree>
    <p:extLst>
      <p:ext uri="{BB962C8B-B14F-4D97-AF65-F5344CB8AC3E}">
        <p14:creationId xmlns:p14="http://schemas.microsoft.com/office/powerpoint/2010/main" val="515741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ssolve">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02" name="Rectangle 10"/>
          <p:cNvSpPr>
            <a:spLocks noGrp="1" noChangeArrowheads="1"/>
          </p:cNvSpPr>
          <p:nvPr>
            <p:ph type="title"/>
          </p:nvPr>
        </p:nvSpPr>
        <p:spPr/>
        <p:txBody>
          <a:bodyPr/>
          <a:lstStyle/>
          <a:p>
            <a:pPr algn="r"/>
            <a:r>
              <a:rPr lang="en-US" altLang="en-US" sz="3200"/>
              <a:t>Lucy Lewis was one of Acoma's greatest                innovators……</a:t>
            </a:r>
          </a:p>
        </p:txBody>
      </p:sp>
      <p:sp>
        <p:nvSpPr>
          <p:cNvPr id="8205" name="Rectangle 13"/>
          <p:cNvSpPr>
            <a:spLocks noGrp="1" noChangeArrowheads="1"/>
          </p:cNvSpPr>
          <p:nvPr>
            <p:ph sz="half" idx="1"/>
          </p:nvPr>
        </p:nvSpPr>
        <p:spPr>
          <a:xfrm>
            <a:off x="6172200" y="1901826"/>
            <a:ext cx="3962400" cy="4164013"/>
          </a:xfrm>
        </p:spPr>
        <p:txBody>
          <a:bodyPr>
            <a:normAutofit fontScale="92500" lnSpcReduction="10000"/>
          </a:bodyPr>
          <a:lstStyle/>
          <a:p>
            <a:r>
              <a:rPr lang="en-US" altLang="en-US" sz="2000"/>
              <a:t>She nevertheless always adhered to traditional Acoma materials and methods of pottery making. </a:t>
            </a:r>
          </a:p>
          <a:p>
            <a:pPr>
              <a:buFont typeface="Wingdings" panose="05000000000000000000" pitchFamily="2" charset="2"/>
              <a:buNone/>
            </a:pPr>
            <a:endParaRPr lang="en-US" altLang="en-US" sz="2000"/>
          </a:p>
          <a:p>
            <a:r>
              <a:rPr lang="en-US" altLang="en-US" sz="2000"/>
              <a:t>In the 1950s, Lucy began to incorporate Mimbres designs of the past to help develop her own unique expression.</a:t>
            </a:r>
          </a:p>
          <a:p>
            <a:endParaRPr lang="en-US" altLang="en-US" sz="2000"/>
          </a:p>
          <a:p>
            <a:r>
              <a:rPr lang="en-US" altLang="en-US" sz="2000"/>
              <a:t>Here she replicates the heartline deer characteristic of the Zuni Pueblo. </a:t>
            </a:r>
          </a:p>
        </p:txBody>
      </p:sp>
      <p:pic>
        <p:nvPicPr>
          <p:cNvPr id="8211" name="Picture 19" descr="cat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990600"/>
            <a:ext cx="3657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8213" name="Picture 21" descr="th?i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657601"/>
            <a:ext cx="3581400" cy="303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45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202"/>
                                        </p:tgtEl>
                                        <p:attrNameLst>
                                          <p:attrName>style.visibility</p:attrName>
                                        </p:attrNameLst>
                                      </p:cBhvr>
                                      <p:to>
                                        <p:strVal val="visible"/>
                                      </p:to>
                                    </p:set>
                                    <p:animEffect transition="in" filter="dissolve">
                                      <p:cBhvr>
                                        <p:cTn id="7" dur="500"/>
                                        <p:tgtEl>
                                          <p:spTgt spid="8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205"/>
                                        </p:tgtEl>
                                        <p:attrNameLst>
                                          <p:attrName>style.visibility</p:attrName>
                                        </p:attrNameLst>
                                      </p:cBhvr>
                                      <p:to>
                                        <p:strVal val="visible"/>
                                      </p:to>
                                    </p:set>
                                    <p:animEffect transition="in" filter="wipe(down)">
                                      <p:cBhvr>
                                        <p:cTn id="12" dur="580">
                                          <p:stCondLst>
                                            <p:cond delay="0"/>
                                          </p:stCondLst>
                                        </p:cTn>
                                        <p:tgtEl>
                                          <p:spTgt spid="8205"/>
                                        </p:tgtEl>
                                      </p:cBhvr>
                                    </p:animEffect>
                                    <p:anim calcmode="lin" valueType="num">
                                      <p:cBhvr>
                                        <p:cTn id="13" dur="1822" tmFilter="0,0; 0.14,0.36; 0.43,0.73; 0.71,0.91; 1.0,1.0">
                                          <p:stCondLst>
                                            <p:cond delay="0"/>
                                          </p:stCondLst>
                                        </p:cTn>
                                        <p:tgtEl>
                                          <p:spTgt spid="820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20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20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20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205"/>
                                        </p:tgtEl>
                                        <p:attrNameLst>
                                          <p:attrName>ppt_y</p:attrName>
                                        </p:attrNameLst>
                                      </p:cBhvr>
                                      <p:tavLst>
                                        <p:tav tm="0" fmla="#ppt_y-sin(pi*$)/81">
                                          <p:val>
                                            <p:fltVal val="0"/>
                                          </p:val>
                                        </p:tav>
                                        <p:tav tm="100000">
                                          <p:val>
                                            <p:fltVal val="1"/>
                                          </p:val>
                                        </p:tav>
                                      </p:tavLst>
                                    </p:anim>
                                    <p:animScale>
                                      <p:cBhvr>
                                        <p:cTn id="18" dur="26">
                                          <p:stCondLst>
                                            <p:cond delay="650"/>
                                          </p:stCondLst>
                                        </p:cTn>
                                        <p:tgtEl>
                                          <p:spTgt spid="8205"/>
                                        </p:tgtEl>
                                      </p:cBhvr>
                                      <p:to x="100000" y="60000"/>
                                    </p:animScale>
                                    <p:animScale>
                                      <p:cBhvr>
                                        <p:cTn id="19" dur="166" decel="50000">
                                          <p:stCondLst>
                                            <p:cond delay="676"/>
                                          </p:stCondLst>
                                        </p:cTn>
                                        <p:tgtEl>
                                          <p:spTgt spid="8205"/>
                                        </p:tgtEl>
                                      </p:cBhvr>
                                      <p:to x="100000" y="100000"/>
                                    </p:animScale>
                                    <p:animScale>
                                      <p:cBhvr>
                                        <p:cTn id="20" dur="26">
                                          <p:stCondLst>
                                            <p:cond delay="1312"/>
                                          </p:stCondLst>
                                        </p:cTn>
                                        <p:tgtEl>
                                          <p:spTgt spid="8205"/>
                                        </p:tgtEl>
                                      </p:cBhvr>
                                      <p:to x="100000" y="80000"/>
                                    </p:animScale>
                                    <p:animScale>
                                      <p:cBhvr>
                                        <p:cTn id="21" dur="166" decel="50000">
                                          <p:stCondLst>
                                            <p:cond delay="1338"/>
                                          </p:stCondLst>
                                        </p:cTn>
                                        <p:tgtEl>
                                          <p:spTgt spid="8205"/>
                                        </p:tgtEl>
                                      </p:cBhvr>
                                      <p:to x="100000" y="100000"/>
                                    </p:animScale>
                                    <p:animScale>
                                      <p:cBhvr>
                                        <p:cTn id="22" dur="26">
                                          <p:stCondLst>
                                            <p:cond delay="1642"/>
                                          </p:stCondLst>
                                        </p:cTn>
                                        <p:tgtEl>
                                          <p:spTgt spid="8205"/>
                                        </p:tgtEl>
                                      </p:cBhvr>
                                      <p:to x="100000" y="90000"/>
                                    </p:animScale>
                                    <p:animScale>
                                      <p:cBhvr>
                                        <p:cTn id="23" dur="166" decel="50000">
                                          <p:stCondLst>
                                            <p:cond delay="1668"/>
                                          </p:stCondLst>
                                        </p:cTn>
                                        <p:tgtEl>
                                          <p:spTgt spid="8205"/>
                                        </p:tgtEl>
                                      </p:cBhvr>
                                      <p:to x="100000" y="100000"/>
                                    </p:animScale>
                                    <p:animScale>
                                      <p:cBhvr>
                                        <p:cTn id="24" dur="26">
                                          <p:stCondLst>
                                            <p:cond delay="1808"/>
                                          </p:stCondLst>
                                        </p:cTn>
                                        <p:tgtEl>
                                          <p:spTgt spid="8205"/>
                                        </p:tgtEl>
                                      </p:cBhvr>
                                      <p:to x="100000" y="95000"/>
                                    </p:animScale>
                                    <p:animScale>
                                      <p:cBhvr>
                                        <p:cTn id="25" dur="166" decel="50000">
                                          <p:stCondLst>
                                            <p:cond delay="1834"/>
                                          </p:stCondLst>
                                        </p:cTn>
                                        <p:tgtEl>
                                          <p:spTgt spid="8205"/>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37" presetClass="entr" presetSubtype="0" fill="hold" nodeType="clickEffect">
                                  <p:stCondLst>
                                    <p:cond delay="0"/>
                                  </p:stCondLst>
                                  <p:childTnLst>
                                    <p:set>
                                      <p:cBhvr>
                                        <p:cTn id="29" dur="1" fill="hold">
                                          <p:stCondLst>
                                            <p:cond delay="0"/>
                                          </p:stCondLst>
                                        </p:cTn>
                                        <p:tgtEl>
                                          <p:spTgt spid="8211"/>
                                        </p:tgtEl>
                                        <p:attrNameLst>
                                          <p:attrName>style.visibility</p:attrName>
                                        </p:attrNameLst>
                                      </p:cBhvr>
                                      <p:to>
                                        <p:strVal val="visible"/>
                                      </p:to>
                                    </p:set>
                                    <p:animEffect transition="in" filter="fade">
                                      <p:cBhvr>
                                        <p:cTn id="30" dur="1000"/>
                                        <p:tgtEl>
                                          <p:spTgt spid="8211"/>
                                        </p:tgtEl>
                                      </p:cBhvr>
                                    </p:animEffect>
                                    <p:anim calcmode="lin" valueType="num">
                                      <p:cBhvr>
                                        <p:cTn id="31" dur="1000" fill="hold"/>
                                        <p:tgtEl>
                                          <p:spTgt spid="8211"/>
                                        </p:tgtEl>
                                        <p:attrNameLst>
                                          <p:attrName>ppt_x</p:attrName>
                                        </p:attrNameLst>
                                      </p:cBhvr>
                                      <p:tavLst>
                                        <p:tav tm="0">
                                          <p:val>
                                            <p:strVal val="#ppt_x"/>
                                          </p:val>
                                        </p:tav>
                                        <p:tav tm="100000">
                                          <p:val>
                                            <p:strVal val="#ppt_x"/>
                                          </p:val>
                                        </p:tav>
                                      </p:tavLst>
                                    </p:anim>
                                    <p:anim calcmode="lin" valueType="num">
                                      <p:cBhvr>
                                        <p:cTn id="32" dur="900" decel="100000" fill="hold"/>
                                        <p:tgtEl>
                                          <p:spTgt spid="82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82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p:bldP spid="82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3533519" y="362154"/>
            <a:ext cx="4257675" cy="1066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chemeClr val="tx1"/>
                  </a:solidFill>
                  <a:round/>
                  <a:headEnd/>
                  <a:tailEnd/>
                </a:ln>
                <a:solidFill>
                  <a:srgbClr val="FFFFFF"/>
                </a:solidFill>
                <a:latin typeface="Arial Black" panose="020B0A04020102020204" pitchFamily="34" charset="0"/>
              </a:rPr>
              <a:t>Lucy Lewis</a:t>
            </a:r>
          </a:p>
        </p:txBody>
      </p:sp>
      <p:pic>
        <p:nvPicPr>
          <p:cNvPr id="2054" name="Picture 6" descr="Llew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775923"/>
            <a:ext cx="217805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1411111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114801"/>
            <a:ext cx="2743200" cy="2265363"/>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11"/>
          <p:cNvSpPr>
            <a:spLocks noChangeArrowheads="1"/>
          </p:cNvSpPr>
          <p:nvPr/>
        </p:nvSpPr>
        <p:spPr bwMode="auto">
          <a:xfrm>
            <a:off x="1752600" y="1802381"/>
            <a:ext cx="636967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r>
              <a:rPr lang="en-US" altLang="en-US" sz="2400" b="1" dirty="0">
                <a:solidFill>
                  <a:schemeClr val="tx2">
                    <a:lumMod val="10000"/>
                  </a:schemeClr>
                </a:solidFill>
                <a:latin typeface="Arial" panose="020B0604020202020204" pitchFamily="34" charset="0"/>
              </a:rPr>
              <a:t>She ultimately became known for her "star-burst" pattern, which consisted of fine black lines on a white background created by using the needle-point of the yucca plant as a paint brush.</a:t>
            </a:r>
          </a:p>
        </p:txBody>
      </p:sp>
      <p:sp>
        <p:nvSpPr>
          <p:cNvPr id="2061" name="Text Box 13"/>
          <p:cNvSpPr txBox="1">
            <a:spLocks noChangeArrowheads="1"/>
          </p:cNvSpPr>
          <p:nvPr/>
        </p:nvSpPr>
        <p:spPr bwMode="auto">
          <a:xfrm>
            <a:off x="8610600" y="646113"/>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altLang="en-US">
              <a:latin typeface="Arial" panose="020B0604020202020204" pitchFamily="34" charset="0"/>
            </a:endParaRPr>
          </a:p>
        </p:txBody>
      </p:sp>
      <p:sp>
        <p:nvSpPr>
          <p:cNvPr id="2062" name="Text Box 14"/>
          <p:cNvSpPr txBox="1">
            <a:spLocks noChangeArrowheads="1"/>
          </p:cNvSpPr>
          <p:nvPr/>
        </p:nvSpPr>
        <p:spPr bwMode="auto">
          <a:xfrm>
            <a:off x="91281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ltLang="en-US">
              <a:latin typeface="Arial" panose="020B0604020202020204" pitchFamily="34" charset="0"/>
            </a:endParaRPr>
          </a:p>
        </p:txBody>
      </p:sp>
      <p:pic>
        <p:nvPicPr>
          <p:cNvPr id="206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267201"/>
            <a:ext cx="2514600"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4" name="Text Box 16"/>
          <p:cNvSpPr txBox="1">
            <a:spLocks noChangeArrowheads="1"/>
          </p:cNvSpPr>
          <p:nvPr/>
        </p:nvSpPr>
        <p:spPr bwMode="auto">
          <a:xfrm>
            <a:off x="2879725" y="4989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ltLang="en-US">
              <a:latin typeface="Arial" panose="020B0604020202020204" pitchFamily="34" charset="0"/>
            </a:endParaRPr>
          </a:p>
        </p:txBody>
      </p:sp>
      <p:pic>
        <p:nvPicPr>
          <p:cNvPr id="206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191001"/>
            <a:ext cx="28194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65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nodeType="click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2000"/>
                                        <p:tgtEl>
                                          <p:spTgt spid="2054"/>
                                        </p:tgtEl>
                                      </p:cBhvr>
                                    </p:animEffect>
                                    <p:anim calcmode="lin" valueType="num">
                                      <p:cBhvr>
                                        <p:cTn id="26" dur="2000" fill="hold"/>
                                        <p:tgtEl>
                                          <p:spTgt spid="2054"/>
                                        </p:tgtEl>
                                        <p:attrNameLst>
                                          <p:attrName>style.rotation</p:attrName>
                                        </p:attrNameLst>
                                      </p:cBhvr>
                                      <p:tavLst>
                                        <p:tav tm="0">
                                          <p:val>
                                            <p:fltVal val="720"/>
                                          </p:val>
                                        </p:tav>
                                        <p:tav tm="100000">
                                          <p:val>
                                            <p:fltVal val="0"/>
                                          </p:val>
                                        </p:tav>
                                      </p:tavLst>
                                    </p:anim>
                                    <p:anim calcmode="lin" valueType="num">
                                      <p:cBhvr>
                                        <p:cTn id="27" dur="2000" fill="hold"/>
                                        <p:tgtEl>
                                          <p:spTgt spid="2054"/>
                                        </p:tgtEl>
                                        <p:attrNameLst>
                                          <p:attrName>ppt_h</p:attrName>
                                        </p:attrNameLst>
                                      </p:cBhvr>
                                      <p:tavLst>
                                        <p:tav tm="0">
                                          <p:val>
                                            <p:fltVal val="0"/>
                                          </p:val>
                                        </p:tav>
                                        <p:tav tm="100000">
                                          <p:val>
                                            <p:strVal val="#ppt_h"/>
                                          </p:val>
                                        </p:tav>
                                      </p:tavLst>
                                    </p:anim>
                                    <p:anim calcmode="lin" valueType="num">
                                      <p:cBhvr>
                                        <p:cTn id="28" dur="2000" fill="hold"/>
                                        <p:tgtEl>
                                          <p:spTgt spid="2054"/>
                                        </p:tgtEl>
                                        <p:attrNameLst>
                                          <p:attrName>ppt_w</p:attrName>
                                        </p:attrNameLst>
                                      </p:cBhvr>
                                      <p:tavLst>
                                        <p:tav tm="0">
                                          <p:val>
                                            <p:fltVal val="0"/>
                                          </p:val>
                                        </p:tav>
                                        <p:tav tm="100000">
                                          <p:val>
                                            <p:strVal val="#ppt_w"/>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0" presetClass="entr" presetSubtype="0" fill="hold" nodeType="clickEffect">
                                  <p:stCondLst>
                                    <p:cond delay="0"/>
                                  </p:stCondLst>
                                  <p:childTnLst>
                                    <p:set>
                                      <p:cBhvr>
                                        <p:cTn id="32" dur="1" fill="hold">
                                          <p:stCondLst>
                                            <p:cond delay="0"/>
                                          </p:stCondLst>
                                        </p:cTn>
                                        <p:tgtEl>
                                          <p:spTgt spid="2056"/>
                                        </p:tgtEl>
                                        <p:attrNameLst>
                                          <p:attrName>style.visibility</p:attrName>
                                        </p:attrNameLst>
                                      </p:cBhvr>
                                      <p:to>
                                        <p:strVal val="visible"/>
                                      </p:to>
                                    </p:set>
                                    <p:animEffect transition="in" filter="fade">
                                      <p:cBhvr>
                                        <p:cTn id="33" dur="800" decel="100000"/>
                                        <p:tgtEl>
                                          <p:spTgt spid="2056"/>
                                        </p:tgtEl>
                                      </p:cBhvr>
                                    </p:animEffect>
                                    <p:anim calcmode="lin" valueType="num">
                                      <p:cBhvr>
                                        <p:cTn id="34" dur="800" decel="100000" fill="hold"/>
                                        <p:tgtEl>
                                          <p:spTgt spid="2056"/>
                                        </p:tgtEl>
                                        <p:attrNameLst>
                                          <p:attrName>style.rotation</p:attrName>
                                        </p:attrNameLst>
                                      </p:cBhvr>
                                      <p:tavLst>
                                        <p:tav tm="0">
                                          <p:val>
                                            <p:fltVal val="-90"/>
                                          </p:val>
                                        </p:tav>
                                        <p:tav tm="100000">
                                          <p:val>
                                            <p:fltVal val="0"/>
                                          </p:val>
                                        </p:tav>
                                      </p:tavLst>
                                    </p:anim>
                                    <p:anim calcmode="lin" valueType="num">
                                      <p:cBhvr>
                                        <p:cTn id="35" dur="800" decel="100000" fill="hold"/>
                                        <p:tgtEl>
                                          <p:spTgt spid="2056"/>
                                        </p:tgtEl>
                                        <p:attrNameLst>
                                          <p:attrName>ppt_x</p:attrName>
                                        </p:attrNameLst>
                                      </p:cBhvr>
                                      <p:tavLst>
                                        <p:tav tm="0">
                                          <p:val>
                                            <p:strVal val="#ppt_x+0.4"/>
                                          </p:val>
                                        </p:tav>
                                        <p:tav tm="100000">
                                          <p:val>
                                            <p:strVal val="#ppt_x-0.05"/>
                                          </p:val>
                                        </p:tav>
                                      </p:tavLst>
                                    </p:anim>
                                    <p:anim calcmode="lin" valueType="num">
                                      <p:cBhvr>
                                        <p:cTn id="36" dur="800" decel="100000" fill="hold"/>
                                        <p:tgtEl>
                                          <p:spTgt spid="2056"/>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2056"/>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2056"/>
                                        </p:tgtEl>
                                        <p:attrNameLst>
                                          <p:attrName>ppt_y</p:attrName>
                                        </p:attrNameLst>
                                      </p:cBhvr>
                                      <p:tavLst>
                                        <p:tav tm="0">
                                          <p:val>
                                            <p:strVal val="#ppt_y+0.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2059"/>
                                        </p:tgtEl>
                                        <p:attrNameLst>
                                          <p:attrName>style.visibility</p:attrName>
                                        </p:attrNameLst>
                                      </p:cBhvr>
                                      <p:to>
                                        <p:strVal val="visible"/>
                                      </p:to>
                                    </p:set>
                                    <p:anim calcmode="lin" valueType="num">
                                      <p:cBhvr>
                                        <p:cTn id="43" dur="500" fill="hold"/>
                                        <p:tgtEl>
                                          <p:spTgt spid="2059"/>
                                        </p:tgtEl>
                                        <p:attrNameLst>
                                          <p:attrName>ppt_w</p:attrName>
                                        </p:attrNameLst>
                                      </p:cBhvr>
                                      <p:tavLst>
                                        <p:tav tm="0">
                                          <p:val>
                                            <p:fltVal val="0"/>
                                          </p:val>
                                        </p:tav>
                                        <p:tav tm="100000">
                                          <p:val>
                                            <p:strVal val="#ppt_w"/>
                                          </p:val>
                                        </p:tav>
                                      </p:tavLst>
                                    </p:anim>
                                    <p:anim calcmode="lin" valueType="num">
                                      <p:cBhvr>
                                        <p:cTn id="44" dur="500" fill="hold"/>
                                        <p:tgtEl>
                                          <p:spTgt spid="2059"/>
                                        </p:tgtEl>
                                        <p:attrNameLst>
                                          <p:attrName>ppt_h</p:attrName>
                                        </p:attrNameLst>
                                      </p:cBhvr>
                                      <p:tavLst>
                                        <p:tav tm="0">
                                          <p:val>
                                            <p:fltVal val="0"/>
                                          </p:val>
                                        </p:tav>
                                        <p:tav tm="100000">
                                          <p:val>
                                            <p:strVal val="#ppt_h"/>
                                          </p:val>
                                        </p:tav>
                                      </p:tavLst>
                                    </p:anim>
                                    <p:anim calcmode="lin" valueType="num">
                                      <p:cBhvr>
                                        <p:cTn id="45" dur="500" fill="hold"/>
                                        <p:tgtEl>
                                          <p:spTgt spid="2059"/>
                                        </p:tgtEl>
                                        <p:attrNameLst>
                                          <p:attrName>style.rotation</p:attrName>
                                        </p:attrNameLst>
                                      </p:cBhvr>
                                      <p:tavLst>
                                        <p:tav tm="0">
                                          <p:val>
                                            <p:fltVal val="360"/>
                                          </p:val>
                                        </p:tav>
                                        <p:tav tm="100000">
                                          <p:val>
                                            <p:fltVal val="0"/>
                                          </p:val>
                                        </p:tav>
                                      </p:tavLst>
                                    </p:anim>
                                    <p:animEffect transition="in" filter="fade">
                                      <p:cBhvr>
                                        <p:cTn id="46" dur="500"/>
                                        <p:tgtEl>
                                          <p:spTgt spid="205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nodeType="clickEffect">
                                  <p:stCondLst>
                                    <p:cond delay="0"/>
                                  </p:stCondLst>
                                  <p:childTnLst>
                                    <p:set>
                                      <p:cBhvr>
                                        <p:cTn id="50" dur="1" fill="hold">
                                          <p:stCondLst>
                                            <p:cond delay="0"/>
                                          </p:stCondLst>
                                        </p:cTn>
                                        <p:tgtEl>
                                          <p:spTgt spid="2065"/>
                                        </p:tgtEl>
                                        <p:attrNameLst>
                                          <p:attrName>style.visibility</p:attrName>
                                        </p:attrNameLst>
                                      </p:cBhvr>
                                      <p:to>
                                        <p:strVal val="visible"/>
                                      </p:to>
                                    </p:set>
                                    <p:animEffect transition="in" filter="checkerboard(across)">
                                      <p:cBhvr>
                                        <p:cTn id="51" dur="500"/>
                                        <p:tgtEl>
                                          <p:spTgt spid="206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2063"/>
                                        </p:tgtEl>
                                        <p:attrNameLst>
                                          <p:attrName>style.visibility</p:attrName>
                                        </p:attrNameLst>
                                      </p:cBhvr>
                                      <p:to>
                                        <p:strVal val="visible"/>
                                      </p:to>
                                    </p:set>
                                    <p:anim calcmode="lin" valueType="num">
                                      <p:cBhvr>
                                        <p:cTn id="56" dur="500" fill="hold"/>
                                        <p:tgtEl>
                                          <p:spTgt spid="2063"/>
                                        </p:tgtEl>
                                        <p:attrNameLst>
                                          <p:attrName>ppt_w</p:attrName>
                                        </p:attrNameLst>
                                      </p:cBhvr>
                                      <p:tavLst>
                                        <p:tav tm="0">
                                          <p:val>
                                            <p:fltVal val="0"/>
                                          </p:val>
                                        </p:tav>
                                        <p:tav tm="100000">
                                          <p:val>
                                            <p:strVal val="#ppt_w"/>
                                          </p:val>
                                        </p:tav>
                                      </p:tavLst>
                                    </p:anim>
                                    <p:anim calcmode="lin" valueType="num">
                                      <p:cBhvr>
                                        <p:cTn id="57" dur="500" fill="hold"/>
                                        <p:tgtEl>
                                          <p:spTgt spid="2063"/>
                                        </p:tgtEl>
                                        <p:attrNameLst>
                                          <p:attrName>ppt_h</p:attrName>
                                        </p:attrNameLst>
                                      </p:cBhvr>
                                      <p:tavLst>
                                        <p:tav tm="0">
                                          <p:val>
                                            <p:fltVal val="0"/>
                                          </p:val>
                                        </p:tav>
                                        <p:tav tm="100000">
                                          <p:val>
                                            <p:strVal val="#ppt_h"/>
                                          </p:val>
                                        </p:tav>
                                      </p:tavLst>
                                    </p:anim>
                                    <p:anim calcmode="lin" valueType="num">
                                      <p:cBhvr>
                                        <p:cTn id="58" dur="500" fill="hold"/>
                                        <p:tgtEl>
                                          <p:spTgt spid="2063"/>
                                        </p:tgtEl>
                                        <p:attrNameLst>
                                          <p:attrName>style.rotation</p:attrName>
                                        </p:attrNameLst>
                                      </p:cBhvr>
                                      <p:tavLst>
                                        <p:tav tm="0">
                                          <p:val>
                                            <p:fltVal val="360"/>
                                          </p:val>
                                        </p:tav>
                                        <p:tav tm="100000">
                                          <p:val>
                                            <p:fltVal val="0"/>
                                          </p:val>
                                        </p:tav>
                                      </p:tavLst>
                                    </p:anim>
                                    <p:animEffect transition="in" filter="fade">
                                      <p:cBhvr>
                                        <p:cTn id="59" dur="500"/>
                                        <p:tgtEl>
                                          <p:spTgt spid="2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1981200" y="322264"/>
            <a:ext cx="8077200" cy="911225"/>
          </a:xfrm>
        </p:spPr>
        <p:txBody>
          <a:bodyPr>
            <a:normAutofit fontScale="90000"/>
          </a:bodyPr>
          <a:lstStyle/>
          <a:p>
            <a:r>
              <a:rPr lang="en-US" altLang="en-US" sz="4000"/>
              <a:t>Many of Lucy Lewis’ pots look very modern in their design</a:t>
            </a:r>
          </a:p>
        </p:txBody>
      </p:sp>
      <p:sp>
        <p:nvSpPr>
          <p:cNvPr id="14343" name="Text Box 7"/>
          <p:cNvSpPr txBox="1">
            <a:spLocks noChangeArrowheads="1"/>
          </p:cNvSpPr>
          <p:nvPr/>
        </p:nvSpPr>
        <p:spPr bwMode="auto">
          <a:xfrm>
            <a:off x="7162800" y="5181601"/>
            <a:ext cx="254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000" b="1">
                <a:latin typeface="Arial" panose="020B0604020202020204" pitchFamily="34" charset="0"/>
              </a:rPr>
              <a:t>Lightning Seed Jar</a:t>
            </a:r>
          </a:p>
        </p:txBody>
      </p:sp>
      <p:sp>
        <p:nvSpPr>
          <p:cNvPr id="14344" name="Text Box 8"/>
          <p:cNvSpPr txBox="1">
            <a:spLocks noChangeArrowheads="1"/>
          </p:cNvSpPr>
          <p:nvPr/>
        </p:nvSpPr>
        <p:spPr bwMode="auto">
          <a:xfrm>
            <a:off x="2133601" y="6248401"/>
            <a:ext cx="8126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a:latin typeface="Arial" panose="020B0604020202020204" pitchFamily="34" charset="0"/>
              </a:rPr>
              <a:t>Acoma pottery is distinctive for its complexity and craftsmanship</a:t>
            </a:r>
            <a:r>
              <a:rPr lang="en-US" altLang="en-US">
                <a:latin typeface="Arial" panose="020B0604020202020204" pitchFamily="34" charset="0"/>
              </a:rPr>
              <a:t> </a:t>
            </a:r>
          </a:p>
        </p:txBody>
      </p:sp>
      <p:pic>
        <p:nvPicPr>
          <p:cNvPr id="14350" name="Picture 14" descr="634x375Acr108098543_4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676400"/>
            <a:ext cx="3368675"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descr="xxacm1211m6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9050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832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20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4343"/>
                                        </p:tgtEl>
                                        <p:attrNameLst>
                                          <p:attrName>style.visibility</p:attrName>
                                        </p:attrNameLst>
                                      </p:cBhvr>
                                      <p:to>
                                        <p:strVal val="visible"/>
                                      </p:to>
                                    </p:set>
                                    <p:animEffect transition="in" filter="wipe(down)">
                                      <p:cBhvr>
                                        <p:cTn id="12" dur="580">
                                          <p:stCondLst>
                                            <p:cond delay="0"/>
                                          </p:stCondLst>
                                        </p:cTn>
                                        <p:tgtEl>
                                          <p:spTgt spid="14343"/>
                                        </p:tgtEl>
                                      </p:cBhvr>
                                    </p:animEffect>
                                    <p:anim calcmode="lin" valueType="num">
                                      <p:cBhvr>
                                        <p:cTn id="13" dur="1822" tmFilter="0,0; 0.14,0.36; 0.43,0.73; 0.71,0.91; 1.0,1.0">
                                          <p:stCondLst>
                                            <p:cond delay="0"/>
                                          </p:stCondLst>
                                        </p:cTn>
                                        <p:tgtEl>
                                          <p:spTgt spid="1434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434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434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434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4343"/>
                                        </p:tgtEl>
                                        <p:attrNameLst>
                                          <p:attrName>ppt_y</p:attrName>
                                        </p:attrNameLst>
                                      </p:cBhvr>
                                      <p:tavLst>
                                        <p:tav tm="0" fmla="#ppt_y-sin(pi*$)/81">
                                          <p:val>
                                            <p:fltVal val="0"/>
                                          </p:val>
                                        </p:tav>
                                        <p:tav tm="100000">
                                          <p:val>
                                            <p:fltVal val="1"/>
                                          </p:val>
                                        </p:tav>
                                      </p:tavLst>
                                    </p:anim>
                                    <p:animScale>
                                      <p:cBhvr>
                                        <p:cTn id="18" dur="26">
                                          <p:stCondLst>
                                            <p:cond delay="650"/>
                                          </p:stCondLst>
                                        </p:cTn>
                                        <p:tgtEl>
                                          <p:spTgt spid="14343"/>
                                        </p:tgtEl>
                                      </p:cBhvr>
                                      <p:to x="100000" y="60000"/>
                                    </p:animScale>
                                    <p:animScale>
                                      <p:cBhvr>
                                        <p:cTn id="19" dur="166" decel="50000">
                                          <p:stCondLst>
                                            <p:cond delay="676"/>
                                          </p:stCondLst>
                                        </p:cTn>
                                        <p:tgtEl>
                                          <p:spTgt spid="14343"/>
                                        </p:tgtEl>
                                      </p:cBhvr>
                                      <p:to x="100000" y="100000"/>
                                    </p:animScale>
                                    <p:animScale>
                                      <p:cBhvr>
                                        <p:cTn id="20" dur="26">
                                          <p:stCondLst>
                                            <p:cond delay="1312"/>
                                          </p:stCondLst>
                                        </p:cTn>
                                        <p:tgtEl>
                                          <p:spTgt spid="14343"/>
                                        </p:tgtEl>
                                      </p:cBhvr>
                                      <p:to x="100000" y="80000"/>
                                    </p:animScale>
                                    <p:animScale>
                                      <p:cBhvr>
                                        <p:cTn id="21" dur="166" decel="50000">
                                          <p:stCondLst>
                                            <p:cond delay="1338"/>
                                          </p:stCondLst>
                                        </p:cTn>
                                        <p:tgtEl>
                                          <p:spTgt spid="14343"/>
                                        </p:tgtEl>
                                      </p:cBhvr>
                                      <p:to x="100000" y="100000"/>
                                    </p:animScale>
                                    <p:animScale>
                                      <p:cBhvr>
                                        <p:cTn id="22" dur="26">
                                          <p:stCondLst>
                                            <p:cond delay="1642"/>
                                          </p:stCondLst>
                                        </p:cTn>
                                        <p:tgtEl>
                                          <p:spTgt spid="14343"/>
                                        </p:tgtEl>
                                      </p:cBhvr>
                                      <p:to x="100000" y="90000"/>
                                    </p:animScale>
                                    <p:animScale>
                                      <p:cBhvr>
                                        <p:cTn id="23" dur="166" decel="50000">
                                          <p:stCondLst>
                                            <p:cond delay="1668"/>
                                          </p:stCondLst>
                                        </p:cTn>
                                        <p:tgtEl>
                                          <p:spTgt spid="14343"/>
                                        </p:tgtEl>
                                      </p:cBhvr>
                                      <p:to x="100000" y="100000"/>
                                    </p:animScale>
                                    <p:animScale>
                                      <p:cBhvr>
                                        <p:cTn id="24" dur="26">
                                          <p:stCondLst>
                                            <p:cond delay="1808"/>
                                          </p:stCondLst>
                                        </p:cTn>
                                        <p:tgtEl>
                                          <p:spTgt spid="14343"/>
                                        </p:tgtEl>
                                      </p:cBhvr>
                                      <p:to x="100000" y="95000"/>
                                    </p:animScale>
                                    <p:animScale>
                                      <p:cBhvr>
                                        <p:cTn id="25" dur="166" decel="50000">
                                          <p:stCondLst>
                                            <p:cond delay="1834"/>
                                          </p:stCondLst>
                                        </p:cTn>
                                        <p:tgtEl>
                                          <p:spTgt spid="14343"/>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nodeType="clickEffect">
                                  <p:stCondLst>
                                    <p:cond delay="0"/>
                                  </p:stCondLst>
                                  <p:childTnLst>
                                    <p:set>
                                      <p:cBhvr>
                                        <p:cTn id="29" dur="1" fill="hold">
                                          <p:stCondLst>
                                            <p:cond delay="0"/>
                                          </p:stCondLst>
                                        </p:cTn>
                                        <p:tgtEl>
                                          <p:spTgt spid="14344">
                                            <p:txEl>
                                              <p:pRg st="0" end="0"/>
                                            </p:txEl>
                                          </p:spTgt>
                                        </p:tgtEl>
                                        <p:attrNameLst>
                                          <p:attrName>style.visibility</p:attrName>
                                        </p:attrNameLst>
                                      </p:cBhvr>
                                      <p:to>
                                        <p:strVal val="visible"/>
                                      </p:to>
                                    </p:set>
                                    <p:animEffect transition="in" filter="wipe(down)">
                                      <p:cBhvr>
                                        <p:cTn id="30" dur="580">
                                          <p:stCondLst>
                                            <p:cond delay="0"/>
                                          </p:stCondLst>
                                        </p:cTn>
                                        <p:tgtEl>
                                          <p:spTgt spid="14344">
                                            <p:txEl>
                                              <p:pRg st="0" end="0"/>
                                            </p:txEl>
                                          </p:spTgt>
                                        </p:tgtEl>
                                      </p:cBhvr>
                                    </p:animEffect>
                                    <p:anim calcmode="lin" valueType="num">
                                      <p:cBhvr>
                                        <p:cTn id="31" dur="1822" tmFilter="0,0; 0.14,0.36; 0.43,0.73; 0.71,0.91; 1.0,1.0">
                                          <p:stCondLst>
                                            <p:cond delay="0"/>
                                          </p:stCondLst>
                                        </p:cTn>
                                        <p:tgtEl>
                                          <p:spTgt spid="14344">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4344">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4344">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4344">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4344">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14344">
                                            <p:txEl>
                                              <p:pRg st="0" end="0"/>
                                            </p:txEl>
                                          </p:spTgt>
                                        </p:tgtEl>
                                      </p:cBhvr>
                                      <p:to x="100000" y="60000"/>
                                    </p:animScale>
                                    <p:animScale>
                                      <p:cBhvr>
                                        <p:cTn id="37" dur="166" decel="50000">
                                          <p:stCondLst>
                                            <p:cond delay="676"/>
                                          </p:stCondLst>
                                        </p:cTn>
                                        <p:tgtEl>
                                          <p:spTgt spid="14344">
                                            <p:txEl>
                                              <p:pRg st="0" end="0"/>
                                            </p:txEl>
                                          </p:spTgt>
                                        </p:tgtEl>
                                      </p:cBhvr>
                                      <p:to x="100000" y="100000"/>
                                    </p:animScale>
                                    <p:animScale>
                                      <p:cBhvr>
                                        <p:cTn id="38" dur="26">
                                          <p:stCondLst>
                                            <p:cond delay="1312"/>
                                          </p:stCondLst>
                                        </p:cTn>
                                        <p:tgtEl>
                                          <p:spTgt spid="14344">
                                            <p:txEl>
                                              <p:pRg st="0" end="0"/>
                                            </p:txEl>
                                          </p:spTgt>
                                        </p:tgtEl>
                                      </p:cBhvr>
                                      <p:to x="100000" y="80000"/>
                                    </p:animScale>
                                    <p:animScale>
                                      <p:cBhvr>
                                        <p:cTn id="39" dur="166" decel="50000">
                                          <p:stCondLst>
                                            <p:cond delay="1338"/>
                                          </p:stCondLst>
                                        </p:cTn>
                                        <p:tgtEl>
                                          <p:spTgt spid="14344">
                                            <p:txEl>
                                              <p:pRg st="0" end="0"/>
                                            </p:txEl>
                                          </p:spTgt>
                                        </p:tgtEl>
                                      </p:cBhvr>
                                      <p:to x="100000" y="100000"/>
                                    </p:animScale>
                                    <p:animScale>
                                      <p:cBhvr>
                                        <p:cTn id="40" dur="26">
                                          <p:stCondLst>
                                            <p:cond delay="1642"/>
                                          </p:stCondLst>
                                        </p:cTn>
                                        <p:tgtEl>
                                          <p:spTgt spid="14344">
                                            <p:txEl>
                                              <p:pRg st="0" end="0"/>
                                            </p:txEl>
                                          </p:spTgt>
                                        </p:tgtEl>
                                      </p:cBhvr>
                                      <p:to x="100000" y="90000"/>
                                    </p:animScale>
                                    <p:animScale>
                                      <p:cBhvr>
                                        <p:cTn id="41" dur="166" decel="50000">
                                          <p:stCondLst>
                                            <p:cond delay="1668"/>
                                          </p:stCondLst>
                                        </p:cTn>
                                        <p:tgtEl>
                                          <p:spTgt spid="14344">
                                            <p:txEl>
                                              <p:pRg st="0" end="0"/>
                                            </p:txEl>
                                          </p:spTgt>
                                        </p:tgtEl>
                                      </p:cBhvr>
                                      <p:to x="100000" y="100000"/>
                                    </p:animScale>
                                    <p:animScale>
                                      <p:cBhvr>
                                        <p:cTn id="42" dur="26">
                                          <p:stCondLst>
                                            <p:cond delay="1808"/>
                                          </p:stCondLst>
                                        </p:cTn>
                                        <p:tgtEl>
                                          <p:spTgt spid="14344">
                                            <p:txEl>
                                              <p:pRg st="0" end="0"/>
                                            </p:txEl>
                                          </p:spTgt>
                                        </p:tgtEl>
                                      </p:cBhvr>
                                      <p:to x="100000" y="95000"/>
                                    </p:animScale>
                                    <p:animScale>
                                      <p:cBhvr>
                                        <p:cTn id="43" dur="166" decel="50000">
                                          <p:stCondLst>
                                            <p:cond delay="1834"/>
                                          </p:stCondLst>
                                        </p:cTn>
                                        <p:tgtEl>
                                          <p:spTgt spid="14344">
                                            <p:txEl>
                                              <p:pRg st="0" end="0"/>
                                            </p:txEl>
                                          </p:spTgt>
                                        </p:tgtEl>
                                      </p:cBhvr>
                                      <p:to x="100000" y="100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37" presetClass="entr" presetSubtype="0" fill="hold" nodeType="clickEffect">
                                  <p:stCondLst>
                                    <p:cond delay="0"/>
                                  </p:stCondLst>
                                  <p:childTnLst>
                                    <p:set>
                                      <p:cBhvr>
                                        <p:cTn id="47" dur="1" fill="hold">
                                          <p:stCondLst>
                                            <p:cond delay="0"/>
                                          </p:stCondLst>
                                        </p:cTn>
                                        <p:tgtEl>
                                          <p:spTgt spid="14350"/>
                                        </p:tgtEl>
                                        <p:attrNameLst>
                                          <p:attrName>style.visibility</p:attrName>
                                        </p:attrNameLst>
                                      </p:cBhvr>
                                      <p:to>
                                        <p:strVal val="visible"/>
                                      </p:to>
                                    </p:set>
                                    <p:animEffect transition="in" filter="fade">
                                      <p:cBhvr>
                                        <p:cTn id="48" dur="1000"/>
                                        <p:tgtEl>
                                          <p:spTgt spid="14350"/>
                                        </p:tgtEl>
                                      </p:cBhvr>
                                    </p:animEffect>
                                    <p:anim calcmode="lin" valueType="num">
                                      <p:cBhvr>
                                        <p:cTn id="49" dur="1000" fill="hold"/>
                                        <p:tgtEl>
                                          <p:spTgt spid="14350"/>
                                        </p:tgtEl>
                                        <p:attrNameLst>
                                          <p:attrName>ppt_x</p:attrName>
                                        </p:attrNameLst>
                                      </p:cBhvr>
                                      <p:tavLst>
                                        <p:tav tm="0">
                                          <p:val>
                                            <p:strVal val="#ppt_x"/>
                                          </p:val>
                                        </p:tav>
                                        <p:tav tm="100000">
                                          <p:val>
                                            <p:strVal val="#ppt_x"/>
                                          </p:val>
                                        </p:tav>
                                      </p:tavLst>
                                    </p:anim>
                                    <p:anim calcmode="lin" valueType="num">
                                      <p:cBhvr>
                                        <p:cTn id="50" dur="900" decel="100000" fill="hold"/>
                                        <p:tgtEl>
                                          <p:spTgt spid="14350"/>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4350"/>
                                        </p:tgtEl>
                                        <p:attrNameLst>
                                          <p:attrName>ppt_y</p:attrName>
                                        </p:attrNameLst>
                                      </p:cBhvr>
                                      <p:tavLst>
                                        <p:tav tm="0">
                                          <p:val>
                                            <p:strVal val="#ppt_y-.03"/>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35" presetClass="entr" presetSubtype="0" fill="hold" nodeType="clickEffect">
                                  <p:stCondLst>
                                    <p:cond delay="0"/>
                                  </p:stCondLst>
                                  <p:childTnLst>
                                    <p:set>
                                      <p:cBhvr>
                                        <p:cTn id="55" dur="1" fill="hold">
                                          <p:stCondLst>
                                            <p:cond delay="0"/>
                                          </p:stCondLst>
                                        </p:cTn>
                                        <p:tgtEl>
                                          <p:spTgt spid="14352"/>
                                        </p:tgtEl>
                                        <p:attrNameLst>
                                          <p:attrName>style.visibility</p:attrName>
                                        </p:attrNameLst>
                                      </p:cBhvr>
                                      <p:to>
                                        <p:strVal val="visible"/>
                                      </p:to>
                                    </p:set>
                                    <p:animEffect transition="in" filter="fade">
                                      <p:cBhvr>
                                        <p:cTn id="56" dur="2000"/>
                                        <p:tgtEl>
                                          <p:spTgt spid="14352"/>
                                        </p:tgtEl>
                                      </p:cBhvr>
                                    </p:animEffect>
                                    <p:anim calcmode="lin" valueType="num">
                                      <p:cBhvr>
                                        <p:cTn id="57" dur="2000" fill="hold"/>
                                        <p:tgtEl>
                                          <p:spTgt spid="14352"/>
                                        </p:tgtEl>
                                        <p:attrNameLst>
                                          <p:attrName>style.rotation</p:attrName>
                                        </p:attrNameLst>
                                      </p:cBhvr>
                                      <p:tavLst>
                                        <p:tav tm="0">
                                          <p:val>
                                            <p:fltVal val="720"/>
                                          </p:val>
                                        </p:tav>
                                        <p:tav tm="100000">
                                          <p:val>
                                            <p:fltVal val="0"/>
                                          </p:val>
                                        </p:tav>
                                      </p:tavLst>
                                    </p:anim>
                                    <p:anim calcmode="lin" valueType="num">
                                      <p:cBhvr>
                                        <p:cTn id="58" dur="2000" fill="hold"/>
                                        <p:tgtEl>
                                          <p:spTgt spid="14352"/>
                                        </p:tgtEl>
                                        <p:attrNameLst>
                                          <p:attrName>ppt_h</p:attrName>
                                        </p:attrNameLst>
                                      </p:cBhvr>
                                      <p:tavLst>
                                        <p:tav tm="0">
                                          <p:val>
                                            <p:fltVal val="0"/>
                                          </p:val>
                                        </p:tav>
                                        <p:tav tm="100000">
                                          <p:val>
                                            <p:strVal val="#ppt_h"/>
                                          </p:val>
                                        </p:tav>
                                      </p:tavLst>
                                    </p:anim>
                                    <p:anim calcmode="lin" valueType="num">
                                      <p:cBhvr>
                                        <p:cTn id="59" dur="2000" fill="hold"/>
                                        <p:tgtEl>
                                          <p:spTgt spid="1435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905000" y="533400"/>
            <a:ext cx="8458200" cy="1295400"/>
          </a:xfrm>
        </p:spPr>
        <p:txBody>
          <a:bodyPr>
            <a:normAutofit fontScale="90000"/>
          </a:bodyPr>
          <a:lstStyle/>
          <a:p>
            <a:r>
              <a:rPr lang="en-US" altLang="en-US" dirty="0">
                <a:solidFill>
                  <a:schemeClr val="folHlink"/>
                </a:solidFill>
                <a:effectLst/>
              </a:rPr>
              <a:t>San Ildefonso Pueblo</a:t>
            </a:r>
            <a:br>
              <a:rPr lang="en-US" altLang="en-US" dirty="0">
                <a:solidFill>
                  <a:schemeClr val="folHlink"/>
                </a:solidFill>
                <a:effectLst/>
              </a:rPr>
            </a:br>
            <a:r>
              <a:rPr lang="en-US" altLang="en-US" dirty="0">
                <a:solidFill>
                  <a:schemeClr val="folHlink"/>
                </a:solidFill>
                <a:effectLst/>
              </a:rPr>
              <a:t>Maria Martinez’ </a:t>
            </a:r>
            <a:r>
              <a:rPr lang="en-US" altLang="en-US" dirty="0" smtClean="0">
                <a:solidFill>
                  <a:schemeClr val="folHlink"/>
                </a:solidFill>
                <a:effectLst/>
              </a:rPr>
              <a:t>Home</a:t>
            </a:r>
            <a:br>
              <a:rPr lang="en-US" altLang="en-US" dirty="0" smtClean="0">
                <a:solidFill>
                  <a:schemeClr val="folHlink"/>
                </a:solidFill>
                <a:effectLst/>
              </a:rPr>
            </a:br>
            <a:r>
              <a:rPr lang="en-US" altLang="en-US" dirty="0" smtClean="0">
                <a:solidFill>
                  <a:schemeClr val="folHlink"/>
                </a:solidFill>
              </a:rPr>
              <a:t>1887-1980</a:t>
            </a:r>
            <a:r>
              <a:rPr lang="en-US" altLang="en-US" dirty="0">
                <a:solidFill>
                  <a:schemeClr val="folHlink"/>
                </a:solidFill>
                <a:effectLst/>
              </a:rPr>
              <a:t/>
            </a:r>
            <a:br>
              <a:rPr lang="en-US" altLang="en-US" dirty="0">
                <a:solidFill>
                  <a:schemeClr val="folHlink"/>
                </a:solidFill>
                <a:effectLst/>
              </a:rPr>
            </a:br>
            <a:endParaRPr lang="en-US" altLang="en-US" dirty="0">
              <a:solidFill>
                <a:schemeClr val="folHlink"/>
              </a:solidFill>
              <a:effectLst/>
            </a:endParaRPr>
          </a:p>
        </p:txBody>
      </p:sp>
      <p:pic>
        <p:nvPicPr>
          <p:cNvPr id="7475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349297" y="2598138"/>
            <a:ext cx="4715533" cy="3104762"/>
          </a:xfrm>
        </p:spPr>
      </p:pic>
    </p:spTree>
    <p:extLst>
      <p:ext uri="{BB962C8B-B14F-4D97-AF65-F5344CB8AC3E}">
        <p14:creationId xmlns:p14="http://schemas.microsoft.com/office/powerpoint/2010/main" val="3418733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981200" y="274638"/>
            <a:ext cx="8001000" cy="1096962"/>
          </a:xfrm>
        </p:spPr>
        <p:txBody>
          <a:bodyPr/>
          <a:lstStyle/>
          <a:p>
            <a:r>
              <a:rPr lang="en-US" altLang="en-US" sz="5400" b="1"/>
              <a:t>Maria Martinez</a:t>
            </a:r>
          </a:p>
        </p:txBody>
      </p:sp>
      <p:pic>
        <p:nvPicPr>
          <p:cNvPr id="70662" name="Picture 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7652502" y="2794089"/>
            <a:ext cx="2852634" cy="4076268"/>
          </a:xfrm>
        </p:spPr>
      </p:pic>
      <p:sp>
        <p:nvSpPr>
          <p:cNvPr id="70661" name="Rectangle 5"/>
          <p:cNvSpPr>
            <a:spLocks noGrp="1" noChangeArrowheads="1"/>
          </p:cNvSpPr>
          <p:nvPr>
            <p:ph sz="half" idx="2"/>
          </p:nvPr>
        </p:nvSpPr>
        <p:spPr>
          <a:xfrm>
            <a:off x="6629400" y="876300"/>
            <a:ext cx="4038600" cy="3124200"/>
          </a:xfrm>
        </p:spPr>
        <p:txBody>
          <a:bodyPr/>
          <a:lstStyle/>
          <a:p>
            <a:pPr>
              <a:buFont typeface="Wingdings" panose="05000000000000000000" pitchFamily="2" charset="2"/>
              <a:buNone/>
            </a:pPr>
            <a:r>
              <a:rPr lang="en-US" altLang="en-US" sz="2400" b="1" dirty="0"/>
              <a:t>    </a:t>
            </a:r>
            <a:r>
              <a:rPr lang="en-US" altLang="en-US" sz="2000" b="1" dirty="0"/>
              <a:t>Maria examined traditional San Ildefonso Pueblo </a:t>
            </a:r>
            <a:br>
              <a:rPr lang="en-US" altLang="en-US" sz="2000" b="1" dirty="0"/>
            </a:br>
            <a:r>
              <a:rPr lang="en-US" altLang="en-US" sz="2000" b="1" dirty="0"/>
              <a:t>pottery styles &amp; techniques to create pieces which reflect her people’s legacy of fine artwork &amp; crafts</a:t>
            </a:r>
            <a:r>
              <a:rPr lang="en-US" altLang="en-US" sz="2400" b="1" dirty="0"/>
              <a:t>.</a:t>
            </a:r>
          </a:p>
        </p:txBody>
      </p:sp>
      <p:sp>
        <p:nvSpPr>
          <p:cNvPr id="70663" name="Rectangle 7"/>
          <p:cNvSpPr>
            <a:spLocks noChangeArrowheads="1"/>
          </p:cNvSpPr>
          <p:nvPr/>
        </p:nvSpPr>
        <p:spPr bwMode="auto">
          <a:xfrm flipH="1" flipV="1">
            <a:off x="-4627563" y="-1048048"/>
            <a:ext cx="184150"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a:t>As Maria and Juln developed</a:t>
            </a:r>
          </a:p>
        </p:txBody>
      </p:sp>
      <p:pic>
        <p:nvPicPr>
          <p:cNvPr id="706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752600"/>
            <a:ext cx="5447836"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948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981200" y="274638"/>
            <a:ext cx="7848600" cy="639762"/>
          </a:xfrm>
        </p:spPr>
        <p:txBody>
          <a:bodyPr>
            <a:normAutofit fontScale="90000"/>
          </a:bodyPr>
          <a:lstStyle/>
          <a:p>
            <a:r>
              <a:rPr lang="en-US" altLang="en-US" sz="4000" b="1"/>
              <a:t>Steps in making a pot:</a:t>
            </a:r>
            <a:br>
              <a:rPr lang="en-US" altLang="en-US" sz="4000" b="1"/>
            </a:br>
            <a:endParaRPr lang="en-US" altLang="en-US" sz="4000" b="1"/>
          </a:p>
        </p:txBody>
      </p:sp>
      <p:sp>
        <p:nvSpPr>
          <p:cNvPr id="71683" name="Rectangle 3"/>
          <p:cNvSpPr>
            <a:spLocks noGrp="1" noChangeArrowheads="1"/>
          </p:cNvSpPr>
          <p:nvPr>
            <p:ph idx="1"/>
          </p:nvPr>
        </p:nvSpPr>
        <p:spPr>
          <a:xfrm>
            <a:off x="1981200" y="762000"/>
            <a:ext cx="5486400" cy="5715000"/>
          </a:xfrm>
        </p:spPr>
        <p:txBody>
          <a:bodyPr/>
          <a:lstStyle/>
          <a:p>
            <a:pPr>
              <a:lnSpc>
                <a:spcPct val="80000"/>
              </a:lnSpc>
            </a:pPr>
            <a:endParaRPr lang="en-US" altLang="en-US" b="1"/>
          </a:p>
          <a:p>
            <a:pPr>
              <a:lnSpc>
                <a:spcPct val="80000"/>
              </a:lnSpc>
            </a:pPr>
            <a:r>
              <a:rPr lang="en-US" altLang="en-US" b="1"/>
              <a:t>Digging &amp; preparing the clay </a:t>
            </a:r>
          </a:p>
          <a:p>
            <a:pPr>
              <a:lnSpc>
                <a:spcPct val="80000"/>
              </a:lnSpc>
            </a:pPr>
            <a:r>
              <a:rPr lang="en-US" altLang="en-US" b="1"/>
              <a:t>Forming a pot, using a “ pukis” (supporting mold) where a round bottom of a new piece may be formed, creating the base of the pot</a:t>
            </a:r>
          </a:p>
          <a:p>
            <a:pPr>
              <a:lnSpc>
                <a:spcPct val="80000"/>
              </a:lnSpc>
            </a:pPr>
            <a:r>
              <a:rPr lang="en-US" altLang="en-US" b="1"/>
              <a:t>Scraping with a gourd rib in criss-crossing motions to smooth out the wall of the pot</a:t>
            </a:r>
          </a:p>
          <a:p>
            <a:pPr>
              <a:lnSpc>
                <a:spcPct val="80000"/>
              </a:lnSpc>
            </a:pPr>
            <a:r>
              <a:rPr lang="en-US" altLang="en-US" b="1"/>
              <a:t>Sanding the dried pot to remove surface irregularities</a:t>
            </a:r>
          </a:p>
          <a:p>
            <a:pPr>
              <a:lnSpc>
                <a:spcPct val="80000"/>
              </a:lnSpc>
            </a:pPr>
            <a:r>
              <a:rPr lang="en-US" altLang="en-US" b="1"/>
              <a:t>Applying iron-bearing slip &amp; burnishing it to a high sheen with a smooth river stone </a:t>
            </a:r>
          </a:p>
          <a:p>
            <a:pPr>
              <a:lnSpc>
                <a:spcPct val="80000"/>
              </a:lnSpc>
            </a:pPr>
            <a:r>
              <a:rPr lang="en-US" altLang="en-US" b="1"/>
              <a:t>Decorating the pot with another slip </a:t>
            </a:r>
          </a:p>
          <a:p>
            <a:pPr>
              <a:lnSpc>
                <a:spcPct val="80000"/>
              </a:lnSpc>
            </a:pPr>
            <a:r>
              <a:rPr lang="en-US" altLang="en-US" b="1"/>
              <a:t>Firing the pot </a:t>
            </a:r>
          </a:p>
        </p:txBody>
      </p:sp>
      <p:pic>
        <p:nvPicPr>
          <p:cNvPr id="716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4564" y="1600200"/>
            <a:ext cx="310832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945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865" y="-63933"/>
            <a:ext cx="7055380" cy="1400530"/>
          </a:xfrm>
          <a:ln>
            <a:miter lim="800000"/>
            <a:headEnd/>
            <a:tailEnd/>
          </a:ln>
          <a:extLst/>
        </p:spPr>
        <p:txBody>
          <a:bodyPr rtlCol="0">
            <a:normAutofit fontScale="90000"/>
          </a:bodyPr>
          <a:lstStyle/>
          <a:p>
            <a:pPr>
              <a:defRPr/>
            </a:pPr>
            <a:r>
              <a:rPr lang="en-US" sz="5500" b="1" dirty="0">
                <a:ln w="19050">
                  <a:solidFill>
                    <a:schemeClr val="tx2">
                      <a:tint val="1000"/>
                    </a:schemeClr>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Century Gothic" pitchFamily="34" charset="0"/>
              </a:rPr>
              <a:t>Who were the </a:t>
            </a:r>
            <a:r>
              <a:rPr lang="en-US" sz="5500" b="1" dirty="0" err="1">
                <a:ln w="19050">
                  <a:solidFill>
                    <a:schemeClr val="tx2">
                      <a:tint val="1000"/>
                    </a:schemeClr>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Century Gothic" pitchFamily="34" charset="0"/>
              </a:rPr>
              <a:t>Anasazi</a:t>
            </a:r>
            <a:r>
              <a:rPr lang="en-US" sz="5500" b="1" dirty="0">
                <a:ln w="19050">
                  <a:solidFill>
                    <a:schemeClr val="tx2">
                      <a:tint val="1000"/>
                    </a:schemeClr>
                  </a:solidFill>
                  <a:prstDash val="solid"/>
                </a:ln>
                <a:solidFill>
                  <a:schemeClr val="accent3"/>
                </a:solidFill>
                <a:effectLst>
                  <a:glow rad="228600">
                    <a:schemeClr val="accent4">
                      <a:satMod val="175000"/>
                      <a:alpha val="40000"/>
                    </a:schemeClr>
                  </a:glow>
                  <a:outerShdw blurRad="50000" dist="50800" dir="7500000" algn="tl">
                    <a:srgbClr val="000000">
                      <a:shade val="5000"/>
                      <a:alpha val="35000"/>
                    </a:srgbClr>
                  </a:outerShdw>
                </a:effectLst>
                <a:latin typeface="Century Gothic" pitchFamily="34" charset="0"/>
              </a:rPr>
              <a:t>?</a:t>
            </a:r>
            <a:endParaRPr lang="en-US" sz="5500" dirty="0"/>
          </a:p>
        </p:txBody>
      </p:sp>
      <p:sp>
        <p:nvSpPr>
          <p:cNvPr id="16387" name="Content Placeholder 2"/>
          <p:cNvSpPr>
            <a:spLocks noGrp="1"/>
          </p:cNvSpPr>
          <p:nvPr>
            <p:ph idx="1"/>
          </p:nvPr>
        </p:nvSpPr>
        <p:spPr>
          <a:xfrm>
            <a:off x="2362200" y="3048000"/>
            <a:ext cx="2286000" cy="3048000"/>
          </a:xfrm>
        </p:spPr>
        <p:txBody>
          <a:bodyPr/>
          <a:lstStyle/>
          <a:p>
            <a:pPr eaLnBrk="1" hangingPunct="1">
              <a:buFont typeface="Arial" panose="020B0604020202020204" pitchFamily="34" charset="0"/>
              <a:buNone/>
            </a:pPr>
            <a:endParaRPr lang="en-US" altLang="en-US" smtClean="0"/>
          </a:p>
          <a:p>
            <a:pPr eaLnBrk="1" hangingPunct="1">
              <a:buFont typeface="Arial" panose="020B0604020202020204" pitchFamily="34" charset="0"/>
              <a:buNone/>
            </a:pPr>
            <a:endParaRPr lang="en-US" altLang="en-US" smtClean="0"/>
          </a:p>
          <a:p>
            <a:pPr eaLnBrk="1" hangingPunct="1">
              <a:buFont typeface="Arial" panose="020B0604020202020204" pitchFamily="34" charset="0"/>
              <a:buNone/>
            </a:pPr>
            <a:endParaRPr lang="en-US" altLang="en-US" smtClean="0"/>
          </a:p>
          <a:p>
            <a:pPr eaLnBrk="1" hangingPunct="1">
              <a:buFont typeface="Arial" panose="020B0604020202020204" pitchFamily="34" charset="0"/>
              <a:buNone/>
            </a:pPr>
            <a:endParaRPr lang="en-US" altLang="en-US" smtClean="0"/>
          </a:p>
          <a:p>
            <a:pPr eaLnBrk="1" hangingPunct="1">
              <a:buFont typeface="Arial" panose="020B0604020202020204" pitchFamily="34" charset="0"/>
              <a:buNone/>
            </a:pPr>
            <a:endParaRPr lang="en-US" altLang="en-US" smtClean="0"/>
          </a:p>
          <a:p>
            <a:pPr eaLnBrk="1" hangingPunct="1">
              <a:buFont typeface="Arial" panose="020B0604020202020204" pitchFamily="34" charset="0"/>
              <a:buNone/>
            </a:pPr>
            <a:endParaRPr lang="en-US" altLang="en-US" smtClean="0"/>
          </a:p>
          <a:p>
            <a:pPr eaLnBrk="1" hangingPunct="1">
              <a:buFont typeface="Arial" panose="020B0604020202020204" pitchFamily="34" charset="0"/>
              <a:buNone/>
            </a:pPr>
            <a:endParaRPr lang="en-US" altLang="en-US" smtClean="0"/>
          </a:p>
          <a:p>
            <a:pPr eaLnBrk="1" hangingPunct="1">
              <a:buFont typeface="Arial" panose="020B0604020202020204" pitchFamily="34" charset="0"/>
              <a:buNone/>
            </a:pPr>
            <a:endParaRPr lang="en-US" altLang="en-US" smtClean="0"/>
          </a:p>
          <a:p>
            <a:pPr eaLnBrk="1" hangingPunct="1">
              <a:buFont typeface="Arial" panose="020B0604020202020204" pitchFamily="34" charset="0"/>
              <a:buNone/>
            </a:pPr>
            <a:endParaRPr lang="en-US" altLang="en-US" smtClean="0"/>
          </a:p>
          <a:p>
            <a:pPr eaLnBrk="1" hangingPunct="1">
              <a:buFont typeface="Arial" panose="020B0604020202020204" pitchFamily="34" charset="0"/>
              <a:buNone/>
            </a:pPr>
            <a:endParaRPr lang="en-US" altLang="en-US" smtClean="0"/>
          </a:p>
          <a:p>
            <a:pPr eaLnBrk="1" hangingPunct="1">
              <a:buFont typeface="Arial" panose="020B0604020202020204" pitchFamily="34" charset="0"/>
              <a:buNone/>
            </a:pPr>
            <a:endParaRPr lang="en-US" altLang="en-US" smtClean="0"/>
          </a:p>
        </p:txBody>
      </p:sp>
      <p:pic>
        <p:nvPicPr>
          <p:cNvPr id="16388" name="Content Placeholder 3" descr="http://johnfenzel.typepad.com/john_fenzels_blog/images/2007/04/03/330333_2.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867401" y="1371601"/>
            <a:ext cx="3825875"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767016" y="1224355"/>
            <a:ext cx="2590800" cy="209288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defRPr/>
            </a:pPr>
            <a:r>
              <a:rPr lang="en-US" sz="2800" dirty="0">
                <a:solidFill>
                  <a:prstClr val="white"/>
                </a:solidFill>
              </a:rPr>
              <a:t>Their tribes evolved from nomadic to sedentary </a:t>
            </a:r>
          </a:p>
          <a:p>
            <a:pPr eaLnBrk="1" hangingPunct="1">
              <a:defRPr/>
            </a:pPr>
            <a:endParaRPr lang="en-US" dirty="0">
              <a:solidFill>
                <a:prstClr val="white"/>
              </a:solidFill>
            </a:endParaRPr>
          </a:p>
        </p:txBody>
      </p:sp>
      <p:sp>
        <p:nvSpPr>
          <p:cNvPr id="7" name="Rectangle 6"/>
          <p:cNvSpPr/>
          <p:nvPr/>
        </p:nvSpPr>
        <p:spPr>
          <a:xfrm>
            <a:off x="2514600" y="4114801"/>
            <a:ext cx="2895600" cy="2277547"/>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n-US" sz="2800" dirty="0">
                <a:solidFill>
                  <a:prstClr val="white"/>
                </a:solidFill>
              </a:rPr>
              <a:t>They are the ancestors of the modern- day Pueblo Indians</a:t>
            </a:r>
            <a:r>
              <a:rPr lang="en-US" sz="3000" dirty="0">
                <a:solidFill>
                  <a:prstClr val="white"/>
                </a:solidFill>
              </a:rPr>
              <a:t>.</a:t>
            </a:r>
          </a:p>
        </p:txBody>
      </p:sp>
    </p:spTree>
    <p:extLst>
      <p:ext uri="{BB962C8B-B14F-4D97-AF65-F5344CB8AC3E}">
        <p14:creationId xmlns:p14="http://schemas.microsoft.com/office/powerpoint/2010/main" val="4220385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The Firing Process</a:t>
            </a:r>
          </a:p>
        </p:txBody>
      </p:sp>
      <p:sp>
        <p:nvSpPr>
          <p:cNvPr id="76803" name="Rectangle 3"/>
          <p:cNvSpPr>
            <a:spLocks noGrp="1" noChangeArrowheads="1"/>
          </p:cNvSpPr>
          <p:nvPr>
            <p:ph idx="1"/>
          </p:nvPr>
        </p:nvSpPr>
        <p:spPr>
          <a:xfrm>
            <a:off x="1828800" y="1600200"/>
            <a:ext cx="4114800" cy="4572000"/>
          </a:xfrm>
        </p:spPr>
        <p:txBody>
          <a:bodyPr>
            <a:normAutofit lnSpcReduction="10000"/>
          </a:bodyPr>
          <a:lstStyle/>
          <a:p>
            <a:pPr>
              <a:lnSpc>
                <a:spcPct val="90000"/>
              </a:lnSpc>
            </a:pPr>
            <a:r>
              <a:rPr lang="en-US" altLang="en-US" sz="2400"/>
              <a:t>When the fire has reached its maximum heat it is smothered with ash or fresh manure, producing a smoke-filled oxygen-reducing atmosphere that turns the pots black. </a:t>
            </a:r>
          </a:p>
          <a:p>
            <a:pPr>
              <a:lnSpc>
                <a:spcPct val="90000"/>
              </a:lnSpc>
            </a:pPr>
            <a:endParaRPr lang="en-US" altLang="en-US" sz="2400"/>
          </a:p>
          <a:p>
            <a:pPr>
              <a:lnSpc>
                <a:spcPct val="90000"/>
              </a:lnSpc>
            </a:pPr>
            <a:r>
              <a:rPr lang="en-US" altLang="en-US" sz="2400"/>
              <a:t>Variations in the process can produce pottery with black areas and red areas, which are also popular.   </a:t>
            </a:r>
          </a:p>
        </p:txBody>
      </p:sp>
      <p:pic>
        <p:nvPicPr>
          <p:cNvPr id="768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8801"/>
            <a:ext cx="4267200" cy="385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964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WordArt 4"/>
          <p:cNvSpPr>
            <a:spLocks noChangeArrowheads="1" noChangeShapeType="1" noTextEdit="1"/>
          </p:cNvSpPr>
          <p:nvPr/>
        </p:nvSpPr>
        <p:spPr bwMode="auto">
          <a:xfrm>
            <a:off x="2438400" y="228600"/>
            <a:ext cx="4591050" cy="933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panose="020B0A04020102020204" pitchFamily="34" charset="0"/>
              </a:rPr>
              <a:t>Maria Martinez</a:t>
            </a:r>
          </a:p>
        </p:txBody>
      </p:sp>
      <p:pic>
        <p:nvPicPr>
          <p:cNvPr id="4107" name="Picture 11"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76" y="152400"/>
            <a:ext cx="1952625" cy="2343150"/>
          </a:xfrm>
          <a:prstGeom prst="rect">
            <a:avLst/>
          </a:prstGeom>
          <a:noFill/>
          <a:extLst>
            <a:ext uri="{909E8E84-426E-40DD-AFC4-6F175D3DCCD1}">
              <a14:hiddenFill xmlns:a14="http://schemas.microsoft.com/office/drawing/2010/main">
                <a:solidFill>
                  <a:srgbClr val="FFFFFF"/>
                </a:solidFill>
              </a14:hiddenFill>
            </a:ext>
          </a:extLst>
        </p:spPr>
      </p:pic>
      <p:sp>
        <p:nvSpPr>
          <p:cNvPr id="4110" name="Text Box 14"/>
          <p:cNvSpPr txBox="1">
            <a:spLocks noChangeArrowheads="1"/>
          </p:cNvSpPr>
          <p:nvPr/>
        </p:nvSpPr>
        <p:spPr bwMode="auto">
          <a:xfrm>
            <a:off x="5851525" y="46037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41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295400"/>
            <a:ext cx="306387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1" y="1828801"/>
            <a:ext cx="2714625"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4718050"/>
            <a:ext cx="2514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5" name="Text Box 19"/>
          <p:cNvSpPr txBox="1">
            <a:spLocks noChangeArrowheads="1"/>
          </p:cNvSpPr>
          <p:nvPr/>
        </p:nvSpPr>
        <p:spPr bwMode="auto">
          <a:xfrm>
            <a:off x="4038600" y="4038601"/>
            <a:ext cx="4114800" cy="259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eaLnBrk="1" hangingPunct="1">
              <a:lnSpc>
                <a:spcPct val="90000"/>
              </a:lnSpc>
              <a:spcBef>
                <a:spcPct val="20000"/>
              </a:spcBef>
              <a:buClr>
                <a:schemeClr val="hlink"/>
              </a:buClr>
              <a:buFont typeface="Wingdings" panose="05000000000000000000" pitchFamily="2" charset="2"/>
              <a:buNone/>
            </a:pPr>
            <a:r>
              <a:rPr lang="en-US" altLang="en-US" b="1">
                <a:solidFill>
                  <a:schemeClr val="tx2"/>
                </a:solidFill>
                <a:effectLst>
                  <a:outerShdw blurRad="38100" dist="38100" dir="2700000" algn="tl">
                    <a:srgbClr val="000000"/>
                  </a:outerShdw>
                </a:effectLst>
              </a:rPr>
              <a:t>As Maria &amp; husband Julian developed their new Black on Black Style-- &amp; as the building of the railroad advanced with more people vacationing--  San Ildefonso Pueblo pottery craft exploded in popularity &amp; in sales. </a:t>
            </a:r>
          </a:p>
          <a:p>
            <a:endParaRPr lang="en-US" altLang="en-US" b="1">
              <a:solidFill>
                <a:schemeClr val="tx2"/>
              </a:solidFill>
            </a:endParaRPr>
          </a:p>
        </p:txBody>
      </p:sp>
    </p:spTree>
    <p:extLst>
      <p:ext uri="{BB962C8B-B14F-4D97-AF65-F5344CB8AC3E}">
        <p14:creationId xmlns:p14="http://schemas.microsoft.com/office/powerpoint/2010/main" val="1168690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80">
                                          <p:stCondLst>
                                            <p:cond delay="0"/>
                                          </p:stCondLst>
                                        </p:cTn>
                                        <p:tgtEl>
                                          <p:spTgt spid="4100"/>
                                        </p:tgtEl>
                                      </p:cBhvr>
                                    </p:animEffect>
                                    <p:anim calcmode="lin" valueType="num">
                                      <p:cBhvr>
                                        <p:cTn id="8"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0"/>
                                        </p:tgtEl>
                                      </p:cBhvr>
                                      <p:to x="100000" y="60000"/>
                                    </p:animScale>
                                    <p:animScale>
                                      <p:cBhvr>
                                        <p:cTn id="14" dur="166" decel="50000">
                                          <p:stCondLst>
                                            <p:cond delay="676"/>
                                          </p:stCondLst>
                                        </p:cTn>
                                        <p:tgtEl>
                                          <p:spTgt spid="4100"/>
                                        </p:tgtEl>
                                      </p:cBhvr>
                                      <p:to x="100000" y="100000"/>
                                    </p:animScale>
                                    <p:animScale>
                                      <p:cBhvr>
                                        <p:cTn id="15" dur="26">
                                          <p:stCondLst>
                                            <p:cond delay="1312"/>
                                          </p:stCondLst>
                                        </p:cTn>
                                        <p:tgtEl>
                                          <p:spTgt spid="4100"/>
                                        </p:tgtEl>
                                      </p:cBhvr>
                                      <p:to x="100000" y="80000"/>
                                    </p:animScale>
                                    <p:animScale>
                                      <p:cBhvr>
                                        <p:cTn id="16" dur="166" decel="50000">
                                          <p:stCondLst>
                                            <p:cond delay="1338"/>
                                          </p:stCondLst>
                                        </p:cTn>
                                        <p:tgtEl>
                                          <p:spTgt spid="4100"/>
                                        </p:tgtEl>
                                      </p:cBhvr>
                                      <p:to x="100000" y="100000"/>
                                    </p:animScale>
                                    <p:animScale>
                                      <p:cBhvr>
                                        <p:cTn id="17" dur="26">
                                          <p:stCondLst>
                                            <p:cond delay="1642"/>
                                          </p:stCondLst>
                                        </p:cTn>
                                        <p:tgtEl>
                                          <p:spTgt spid="4100"/>
                                        </p:tgtEl>
                                      </p:cBhvr>
                                      <p:to x="100000" y="90000"/>
                                    </p:animScale>
                                    <p:animScale>
                                      <p:cBhvr>
                                        <p:cTn id="18" dur="166" decel="50000">
                                          <p:stCondLst>
                                            <p:cond delay="1668"/>
                                          </p:stCondLst>
                                        </p:cTn>
                                        <p:tgtEl>
                                          <p:spTgt spid="4100"/>
                                        </p:tgtEl>
                                      </p:cBhvr>
                                      <p:to x="100000" y="100000"/>
                                    </p:animScale>
                                    <p:animScale>
                                      <p:cBhvr>
                                        <p:cTn id="19" dur="26">
                                          <p:stCondLst>
                                            <p:cond delay="1808"/>
                                          </p:stCondLst>
                                        </p:cTn>
                                        <p:tgtEl>
                                          <p:spTgt spid="4100"/>
                                        </p:tgtEl>
                                      </p:cBhvr>
                                      <p:to x="100000" y="95000"/>
                                    </p:animScale>
                                    <p:animScale>
                                      <p:cBhvr>
                                        <p:cTn id="20" dur="166" decel="50000">
                                          <p:stCondLst>
                                            <p:cond delay="1834"/>
                                          </p:stCondLst>
                                        </p:cTn>
                                        <p:tgtEl>
                                          <p:spTgt spid="410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4" presetClass="entr" presetSubtype="0" fill="hold" nodeType="clickEffect">
                                  <p:stCondLst>
                                    <p:cond delay="0"/>
                                  </p:stCondLst>
                                  <p:childTnLst>
                                    <p:set>
                                      <p:cBhvr>
                                        <p:cTn id="24" dur="1" fill="hold">
                                          <p:stCondLst>
                                            <p:cond delay="0"/>
                                          </p:stCondLst>
                                        </p:cTn>
                                        <p:tgtEl>
                                          <p:spTgt spid="4107"/>
                                        </p:tgtEl>
                                        <p:attrNameLst>
                                          <p:attrName>style.visibility</p:attrName>
                                        </p:attrNameLst>
                                      </p:cBhvr>
                                      <p:to>
                                        <p:strVal val="visible"/>
                                      </p:to>
                                    </p:set>
                                    <p:anim from="(-#ppt_w/2)" to="(#ppt_x)" calcmode="lin" valueType="num">
                                      <p:cBhvr>
                                        <p:cTn id="25" dur="600" fill="hold">
                                          <p:stCondLst>
                                            <p:cond delay="0"/>
                                          </p:stCondLst>
                                        </p:cTn>
                                        <p:tgtEl>
                                          <p:spTgt spid="4107"/>
                                        </p:tgtEl>
                                        <p:attrNameLst>
                                          <p:attrName>ppt_x</p:attrName>
                                        </p:attrNameLst>
                                      </p:cBhvr>
                                    </p:anim>
                                    <p:anim from="0" to="-1.0" calcmode="lin" valueType="num">
                                      <p:cBhvr>
                                        <p:cTn id="26" dur="200" decel="50000" autoRev="1" fill="hold">
                                          <p:stCondLst>
                                            <p:cond delay="600"/>
                                          </p:stCondLst>
                                        </p:cTn>
                                        <p:tgtEl>
                                          <p:spTgt spid="4107"/>
                                        </p:tgtEl>
                                        <p:attrNameLst>
                                          <p:attrName>xshear</p:attrName>
                                        </p:attrNameLst>
                                      </p:cBhvr>
                                    </p:anim>
                                    <p:animScale>
                                      <p:cBhvr>
                                        <p:cTn id="27" dur="200" decel="100000" autoRev="1" fill="hold">
                                          <p:stCondLst>
                                            <p:cond delay="600"/>
                                          </p:stCondLst>
                                        </p:cTn>
                                        <p:tgtEl>
                                          <p:spTgt spid="4107"/>
                                        </p:tgtEl>
                                      </p:cBhvr>
                                      <p:from x="100000" y="100000"/>
                                      <p:to x="80000" y="100000"/>
                                    </p:animScale>
                                    <p:anim by="(#ppt_h/3+#ppt_w*0.1)" calcmode="lin" valueType="num">
                                      <p:cBhvr additive="sum">
                                        <p:cTn id="28" dur="200" decel="100000" autoRev="1" fill="hold">
                                          <p:stCondLst>
                                            <p:cond delay="600"/>
                                          </p:stCondLst>
                                        </p:cTn>
                                        <p:tgtEl>
                                          <p:spTgt spid="410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581400" y="-178078"/>
            <a:ext cx="8153400" cy="715962"/>
          </a:xfrm>
        </p:spPr>
        <p:txBody>
          <a:bodyPr>
            <a:normAutofit fontScale="90000"/>
          </a:bodyPr>
          <a:lstStyle/>
          <a:p>
            <a:r>
              <a:rPr lang="en-US" altLang="en-US" sz="4000" b="1" dirty="0"/>
              <a:t/>
            </a:r>
            <a:br>
              <a:rPr lang="en-US" altLang="en-US" sz="4000" b="1" dirty="0"/>
            </a:br>
            <a:r>
              <a:rPr lang="en-US" altLang="en-US" sz="4000" b="1" dirty="0"/>
              <a:t>Maria’s Accomplishments</a:t>
            </a:r>
            <a:br>
              <a:rPr lang="en-US" altLang="en-US" sz="4000" b="1" dirty="0"/>
            </a:br>
            <a:endParaRPr lang="en-US" altLang="en-US" sz="4000" b="1" dirty="0"/>
          </a:p>
        </p:txBody>
      </p:sp>
      <p:sp>
        <p:nvSpPr>
          <p:cNvPr id="72707" name="Rectangle 3"/>
          <p:cNvSpPr>
            <a:spLocks noGrp="1" noChangeArrowheads="1"/>
          </p:cNvSpPr>
          <p:nvPr>
            <p:ph idx="1"/>
          </p:nvPr>
        </p:nvSpPr>
        <p:spPr>
          <a:xfrm>
            <a:off x="1981200" y="1066800"/>
            <a:ext cx="4191000" cy="5791200"/>
          </a:xfrm>
        </p:spPr>
        <p:txBody>
          <a:bodyPr/>
          <a:lstStyle/>
          <a:p>
            <a:pPr>
              <a:lnSpc>
                <a:spcPct val="80000"/>
              </a:lnSpc>
            </a:pPr>
            <a:r>
              <a:rPr lang="en-US" altLang="en-US" sz="2400" b="1" dirty="0"/>
              <a:t>The true legend behind </a:t>
            </a:r>
            <a:r>
              <a:rPr lang="en-US" altLang="en-US" sz="2400" b="1" dirty="0" err="1"/>
              <a:t>Blackware</a:t>
            </a:r>
            <a:r>
              <a:rPr lang="en-US" altLang="en-US" sz="2400" b="1" dirty="0"/>
              <a:t> Pottery is Maria Martinez herself. Maria won many awards and presented her pottery at many World Fairs. </a:t>
            </a:r>
          </a:p>
          <a:p>
            <a:pPr>
              <a:lnSpc>
                <a:spcPct val="80000"/>
              </a:lnSpc>
            </a:pPr>
            <a:r>
              <a:rPr lang="en-US" altLang="en-US" sz="2400" b="1" dirty="0"/>
              <a:t>She received the initial grant from the </a:t>
            </a:r>
            <a:r>
              <a:rPr lang="en-US" altLang="en-US" sz="2400" b="1" dirty="0">
                <a:hlinkClick r:id="rId2" tooltip="National Endowment for the Arts"/>
              </a:rPr>
              <a:t>National Endowment for the Arts</a:t>
            </a:r>
            <a:r>
              <a:rPr lang="en-US" altLang="en-US" sz="2400" b="1" dirty="0"/>
              <a:t> to fund a Martinez pottery workshop in 1973. </a:t>
            </a:r>
          </a:p>
          <a:p>
            <a:pPr>
              <a:lnSpc>
                <a:spcPct val="80000"/>
              </a:lnSpc>
            </a:pPr>
            <a:r>
              <a:rPr lang="en-US" altLang="en-US" sz="2400" b="1" dirty="0"/>
              <a:t>Maria passed on her knowledge and skill to many others including her family, women in the pueblo, &amp; students. </a:t>
            </a:r>
          </a:p>
        </p:txBody>
      </p:sp>
      <p:pic>
        <p:nvPicPr>
          <p:cNvPr id="727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1295400"/>
            <a:ext cx="18065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11" name="AutoShape 7" descr="2Q=="/>
          <p:cNvSpPr>
            <a:spLocks noChangeAspect="1" noChangeArrowheads="1"/>
          </p:cNvSpPr>
          <p:nvPr/>
        </p:nvSpPr>
        <p:spPr bwMode="auto">
          <a:xfrm>
            <a:off x="5581650" y="2990850"/>
            <a:ext cx="1028700" cy="8763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13" name="AutoShape 9" descr="2Q=="/>
          <p:cNvSpPr>
            <a:spLocks noChangeAspect="1" noChangeArrowheads="1"/>
          </p:cNvSpPr>
          <p:nvPr/>
        </p:nvSpPr>
        <p:spPr bwMode="auto">
          <a:xfrm>
            <a:off x="5581650" y="2990850"/>
            <a:ext cx="1028700" cy="8763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72715" name="Picture 11" descr="Maria-Martinez-bow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114801"/>
            <a:ext cx="2819400" cy="239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963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Nampeyo_ade_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1905000" cy="1735138"/>
          </a:xfrm>
          <a:prstGeom prst="rect">
            <a:avLst/>
          </a:prstGeom>
          <a:noFill/>
          <a:extLst>
            <a:ext uri="{909E8E84-426E-40DD-AFC4-6F175D3DCCD1}">
              <a14:hiddenFill xmlns:a14="http://schemas.microsoft.com/office/drawing/2010/main">
                <a:solidFill>
                  <a:srgbClr val="FFFFFF"/>
                </a:solidFill>
              </a14:hiddenFill>
            </a:ext>
          </a:extLst>
        </p:spPr>
      </p:pic>
      <p:sp>
        <p:nvSpPr>
          <p:cNvPr id="3080" name="WordArt 8"/>
          <p:cNvSpPr>
            <a:spLocks noChangeArrowheads="1" noChangeShapeType="1" noTextEdit="1"/>
          </p:cNvSpPr>
          <p:nvPr/>
        </p:nvSpPr>
        <p:spPr bwMode="auto">
          <a:xfrm>
            <a:off x="5105401" y="381000"/>
            <a:ext cx="4595813"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606"/>
              </a:avLst>
            </a:prstTxWarp>
          </a:bodyPr>
          <a:lstStyle/>
          <a:p>
            <a:pPr algn="ctr"/>
            <a:r>
              <a:rPr lang="en-US" sz="3600" kern="10" spc="720" dirty="0" err="1">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panose="020B0A04020102020204" pitchFamily="34" charset="0"/>
              </a:rPr>
              <a:t>Nampeyo</a:t>
            </a:r>
            <a:endParaRPr lang="en-US" sz="3600" kern="10" spc="720" dirty="0">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panose="020B0A04020102020204" pitchFamily="34" charset="0"/>
            </a:endParaRPr>
          </a:p>
        </p:txBody>
      </p:sp>
      <p:sp>
        <p:nvSpPr>
          <p:cNvPr id="3085" name="Rectangle 13"/>
          <p:cNvSpPr>
            <a:spLocks noChangeArrowheads="1"/>
          </p:cNvSpPr>
          <p:nvPr/>
        </p:nvSpPr>
        <p:spPr bwMode="auto">
          <a:xfrm>
            <a:off x="1904999" y="1786146"/>
            <a:ext cx="10044193" cy="181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52352" rIns="0" bIns="0" anchor="ctr">
            <a:spAutoFit/>
          </a:bodyPr>
          <a:lstStyle/>
          <a:p>
            <a:pPr eaLnBrk="1" hangingPunct="1"/>
            <a:r>
              <a:rPr lang="en-US" altLang="en-US" b="1" dirty="0" err="1"/>
              <a:t>Nampeyo</a:t>
            </a:r>
            <a:r>
              <a:rPr lang="en-US" altLang="en-US" b="1" dirty="0"/>
              <a:t> is given credit for starting the revival of Hopi pottery, the so-called "</a:t>
            </a:r>
            <a:r>
              <a:rPr lang="en-US" altLang="en-US" b="1" dirty="0" err="1"/>
              <a:t>Sikyatki</a:t>
            </a:r>
            <a:r>
              <a:rPr lang="en-US" altLang="en-US" b="1" dirty="0"/>
              <a:t> Revival”, </a:t>
            </a:r>
            <a:r>
              <a:rPr lang="en-US" altLang="en-US" b="1" u="sng" dirty="0"/>
              <a:t>influenced by designs from not only prehistoric &amp; historic Hopi, but by cultures other than Hopi. </a:t>
            </a:r>
            <a:r>
              <a:rPr lang="en-US" altLang="en-US" b="1" dirty="0"/>
              <a:t>In a sense, she revived Hopi pottery; but since her work differs greatly from that of the </a:t>
            </a:r>
            <a:r>
              <a:rPr lang="en-US" altLang="en-US" b="1" dirty="0" err="1"/>
              <a:t>Sikyatki</a:t>
            </a:r>
            <a:r>
              <a:rPr lang="en-US" altLang="en-US" b="1" dirty="0"/>
              <a:t> periods, she is credited with the birth of contemporary Hopi pottery, now called </a:t>
            </a:r>
            <a:r>
              <a:rPr lang="en-US" altLang="en-US" b="1" dirty="0" err="1"/>
              <a:t>Hano</a:t>
            </a:r>
            <a:r>
              <a:rPr lang="en-US" altLang="en-US" b="1" dirty="0"/>
              <a:t> Polychrome. Without </a:t>
            </a:r>
            <a:r>
              <a:rPr lang="en-US" altLang="en-US" b="1" dirty="0" err="1"/>
              <a:t>Nampeyo</a:t>
            </a:r>
            <a:r>
              <a:rPr lang="en-US" altLang="en-US" b="1" dirty="0"/>
              <a:t>, Hopi pottery may have been only an art form of the past.</a:t>
            </a:r>
            <a:r>
              <a:rPr lang="en-US" altLang="en-US" dirty="0"/>
              <a:t>  </a:t>
            </a:r>
          </a:p>
        </p:txBody>
      </p:sp>
      <p:pic>
        <p:nvPicPr>
          <p:cNvPr id="3091" name="Picture 19" descr="Nampeyou, Spi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9153" y="3569540"/>
            <a:ext cx="3285561" cy="2947227"/>
          </a:xfrm>
          <a:prstGeom prst="rect">
            <a:avLst/>
          </a:prstGeom>
          <a:noFill/>
          <a:extLst>
            <a:ext uri="{909E8E84-426E-40DD-AFC4-6F175D3DCCD1}">
              <a14:hiddenFill xmlns:a14="http://schemas.microsoft.com/office/drawing/2010/main">
                <a:solidFill>
                  <a:srgbClr val="FFFFFF"/>
                </a:solidFill>
              </a14:hiddenFill>
            </a:ext>
          </a:extLst>
        </p:spPr>
      </p:pic>
      <p:sp>
        <p:nvSpPr>
          <p:cNvPr id="3092" name="Text Box 20"/>
          <p:cNvSpPr txBox="1">
            <a:spLocks noChangeArrowheads="1"/>
          </p:cNvSpPr>
          <p:nvPr/>
        </p:nvSpPr>
        <p:spPr bwMode="auto">
          <a:xfrm>
            <a:off x="1905001" y="5867401"/>
            <a:ext cx="930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3093" name="Rectangle 21"/>
          <p:cNvSpPr>
            <a:spLocks noChangeArrowheads="1"/>
          </p:cNvSpPr>
          <p:nvPr/>
        </p:nvSpPr>
        <p:spPr bwMode="auto">
          <a:xfrm>
            <a:off x="1781013" y="3719027"/>
            <a:ext cx="2667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b="1" dirty="0"/>
              <a:t>Her descendants continue the legacy of </a:t>
            </a:r>
            <a:r>
              <a:rPr lang="en-US" altLang="en-US" b="1" dirty="0" err="1"/>
              <a:t>Nampeyo</a:t>
            </a:r>
            <a:endParaRPr lang="en-US" altLang="en-US" b="1" dirty="0"/>
          </a:p>
          <a:p>
            <a:pPr eaLnBrk="1" hangingPunct="1"/>
            <a:r>
              <a:rPr lang="en-US" altLang="en-US" b="1" dirty="0"/>
              <a:t>by adapting her designs to their own work and interpretations. </a:t>
            </a:r>
          </a:p>
        </p:txBody>
      </p:sp>
      <p:sp>
        <p:nvSpPr>
          <p:cNvPr id="3095" name="Rectangle 23"/>
          <p:cNvSpPr>
            <a:spLocks noChangeArrowheads="1"/>
          </p:cNvSpPr>
          <p:nvPr/>
        </p:nvSpPr>
        <p:spPr bwMode="auto">
          <a:xfrm>
            <a:off x="9731563" y="1169208"/>
            <a:ext cx="3124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sz="2000" b="1" dirty="0" smtClean="0"/>
              <a:t>1856-1942</a:t>
            </a:r>
            <a:endParaRPr lang="en-US" altLang="en-US" sz="2000" b="1" dirty="0"/>
          </a:p>
        </p:txBody>
      </p:sp>
    </p:spTree>
    <p:extLst>
      <p:ext uri="{BB962C8B-B14F-4D97-AF65-F5344CB8AC3E}">
        <p14:creationId xmlns:p14="http://schemas.microsoft.com/office/powerpoint/2010/main" val="3498336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down)">
                                      <p:cBhvr>
                                        <p:cTn id="7" dur="580">
                                          <p:stCondLst>
                                            <p:cond delay="0"/>
                                          </p:stCondLst>
                                        </p:cTn>
                                        <p:tgtEl>
                                          <p:spTgt spid="3080"/>
                                        </p:tgtEl>
                                      </p:cBhvr>
                                    </p:animEffect>
                                    <p:anim calcmode="lin" valueType="num">
                                      <p:cBhvr>
                                        <p:cTn id="8" dur="1822" tmFilter="0,0; 0.14,0.36; 0.43,0.73; 0.71,0.91; 1.0,1.0">
                                          <p:stCondLst>
                                            <p:cond delay="0"/>
                                          </p:stCondLst>
                                        </p:cTn>
                                        <p:tgtEl>
                                          <p:spTgt spid="308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8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8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8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80"/>
                                        </p:tgtEl>
                                        <p:attrNameLst>
                                          <p:attrName>ppt_y</p:attrName>
                                        </p:attrNameLst>
                                      </p:cBhvr>
                                      <p:tavLst>
                                        <p:tav tm="0" fmla="#ppt_y-sin(pi*$)/81">
                                          <p:val>
                                            <p:fltVal val="0"/>
                                          </p:val>
                                        </p:tav>
                                        <p:tav tm="100000">
                                          <p:val>
                                            <p:fltVal val="1"/>
                                          </p:val>
                                        </p:tav>
                                      </p:tavLst>
                                    </p:anim>
                                    <p:animScale>
                                      <p:cBhvr>
                                        <p:cTn id="13" dur="26">
                                          <p:stCondLst>
                                            <p:cond delay="650"/>
                                          </p:stCondLst>
                                        </p:cTn>
                                        <p:tgtEl>
                                          <p:spTgt spid="3080"/>
                                        </p:tgtEl>
                                      </p:cBhvr>
                                      <p:to x="100000" y="60000"/>
                                    </p:animScale>
                                    <p:animScale>
                                      <p:cBhvr>
                                        <p:cTn id="14" dur="166" decel="50000">
                                          <p:stCondLst>
                                            <p:cond delay="676"/>
                                          </p:stCondLst>
                                        </p:cTn>
                                        <p:tgtEl>
                                          <p:spTgt spid="3080"/>
                                        </p:tgtEl>
                                      </p:cBhvr>
                                      <p:to x="100000" y="100000"/>
                                    </p:animScale>
                                    <p:animScale>
                                      <p:cBhvr>
                                        <p:cTn id="15" dur="26">
                                          <p:stCondLst>
                                            <p:cond delay="1312"/>
                                          </p:stCondLst>
                                        </p:cTn>
                                        <p:tgtEl>
                                          <p:spTgt spid="3080"/>
                                        </p:tgtEl>
                                      </p:cBhvr>
                                      <p:to x="100000" y="80000"/>
                                    </p:animScale>
                                    <p:animScale>
                                      <p:cBhvr>
                                        <p:cTn id="16" dur="166" decel="50000">
                                          <p:stCondLst>
                                            <p:cond delay="1338"/>
                                          </p:stCondLst>
                                        </p:cTn>
                                        <p:tgtEl>
                                          <p:spTgt spid="3080"/>
                                        </p:tgtEl>
                                      </p:cBhvr>
                                      <p:to x="100000" y="100000"/>
                                    </p:animScale>
                                    <p:animScale>
                                      <p:cBhvr>
                                        <p:cTn id="17" dur="26">
                                          <p:stCondLst>
                                            <p:cond delay="1642"/>
                                          </p:stCondLst>
                                        </p:cTn>
                                        <p:tgtEl>
                                          <p:spTgt spid="3080"/>
                                        </p:tgtEl>
                                      </p:cBhvr>
                                      <p:to x="100000" y="90000"/>
                                    </p:animScale>
                                    <p:animScale>
                                      <p:cBhvr>
                                        <p:cTn id="18" dur="166" decel="50000">
                                          <p:stCondLst>
                                            <p:cond delay="1668"/>
                                          </p:stCondLst>
                                        </p:cTn>
                                        <p:tgtEl>
                                          <p:spTgt spid="3080"/>
                                        </p:tgtEl>
                                      </p:cBhvr>
                                      <p:to x="100000" y="100000"/>
                                    </p:animScale>
                                    <p:animScale>
                                      <p:cBhvr>
                                        <p:cTn id="19" dur="26">
                                          <p:stCondLst>
                                            <p:cond delay="1808"/>
                                          </p:stCondLst>
                                        </p:cTn>
                                        <p:tgtEl>
                                          <p:spTgt spid="3080"/>
                                        </p:tgtEl>
                                      </p:cBhvr>
                                      <p:to x="100000" y="95000"/>
                                    </p:animScale>
                                    <p:animScale>
                                      <p:cBhvr>
                                        <p:cTn id="20" dur="166" decel="50000">
                                          <p:stCondLst>
                                            <p:cond delay="1834"/>
                                          </p:stCondLst>
                                        </p:cTn>
                                        <p:tgtEl>
                                          <p:spTgt spid="308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animEffect transition="in" filter="fade">
                                      <p:cBhvr>
                                        <p:cTn id="25" dur="800" decel="100000"/>
                                        <p:tgtEl>
                                          <p:spTgt spid="3077"/>
                                        </p:tgtEl>
                                      </p:cBhvr>
                                    </p:animEffect>
                                    <p:anim calcmode="lin" valueType="num">
                                      <p:cBhvr>
                                        <p:cTn id="26" dur="800" decel="100000" fill="hold"/>
                                        <p:tgtEl>
                                          <p:spTgt spid="3077"/>
                                        </p:tgtEl>
                                        <p:attrNameLst>
                                          <p:attrName>style.rotation</p:attrName>
                                        </p:attrNameLst>
                                      </p:cBhvr>
                                      <p:tavLst>
                                        <p:tav tm="0">
                                          <p:val>
                                            <p:fltVal val="-90"/>
                                          </p:val>
                                        </p:tav>
                                        <p:tav tm="100000">
                                          <p:val>
                                            <p:fltVal val="0"/>
                                          </p:val>
                                        </p:tav>
                                      </p:tavLst>
                                    </p:anim>
                                    <p:anim calcmode="lin" valueType="num">
                                      <p:cBhvr>
                                        <p:cTn id="27" dur="800" decel="100000" fill="hold"/>
                                        <p:tgtEl>
                                          <p:spTgt spid="3077"/>
                                        </p:tgtEl>
                                        <p:attrNameLst>
                                          <p:attrName>ppt_x</p:attrName>
                                        </p:attrNameLst>
                                      </p:cBhvr>
                                      <p:tavLst>
                                        <p:tav tm="0">
                                          <p:val>
                                            <p:strVal val="#ppt_x+0.4"/>
                                          </p:val>
                                        </p:tav>
                                        <p:tav tm="100000">
                                          <p:val>
                                            <p:strVal val="#ppt_x-0.05"/>
                                          </p:val>
                                        </p:tav>
                                      </p:tavLst>
                                    </p:anim>
                                    <p:anim calcmode="lin" valueType="num">
                                      <p:cBhvr>
                                        <p:cTn id="28" dur="800" decel="100000" fill="hold"/>
                                        <p:tgtEl>
                                          <p:spTgt spid="307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07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077"/>
                                        </p:tgtEl>
                                        <p:attrNameLst>
                                          <p:attrName>ppt_y</p:attrName>
                                        </p:attrNameLst>
                                      </p:cBhvr>
                                      <p:tavLst>
                                        <p:tav tm="0">
                                          <p:val>
                                            <p:strVal val="#ppt_y+0.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4" presetClass="entr" presetSubtype="0" fill="hold" grpId="0" nodeType="clickEffect">
                                  <p:stCondLst>
                                    <p:cond delay="0"/>
                                  </p:stCondLst>
                                  <p:childTnLst>
                                    <p:set>
                                      <p:cBhvr>
                                        <p:cTn id="34" dur="1" fill="hold">
                                          <p:stCondLst>
                                            <p:cond delay="0"/>
                                          </p:stCondLst>
                                        </p:cTn>
                                        <p:tgtEl>
                                          <p:spTgt spid="3085"/>
                                        </p:tgtEl>
                                        <p:attrNameLst>
                                          <p:attrName>style.visibility</p:attrName>
                                        </p:attrNameLst>
                                      </p:cBhvr>
                                      <p:to>
                                        <p:strVal val="visible"/>
                                      </p:to>
                                    </p:set>
                                    <p:anim from="(-#ppt_w/2)" to="(#ppt_x)" calcmode="lin" valueType="num">
                                      <p:cBhvr>
                                        <p:cTn id="35" dur="600" fill="hold">
                                          <p:stCondLst>
                                            <p:cond delay="0"/>
                                          </p:stCondLst>
                                        </p:cTn>
                                        <p:tgtEl>
                                          <p:spTgt spid="3085"/>
                                        </p:tgtEl>
                                        <p:attrNameLst>
                                          <p:attrName>ppt_x</p:attrName>
                                        </p:attrNameLst>
                                      </p:cBhvr>
                                    </p:anim>
                                    <p:anim from="0" to="-1.0" calcmode="lin" valueType="num">
                                      <p:cBhvr>
                                        <p:cTn id="36" dur="200" decel="50000" autoRev="1" fill="hold">
                                          <p:stCondLst>
                                            <p:cond delay="600"/>
                                          </p:stCondLst>
                                        </p:cTn>
                                        <p:tgtEl>
                                          <p:spTgt spid="3085"/>
                                        </p:tgtEl>
                                        <p:attrNameLst>
                                          <p:attrName>xshear</p:attrName>
                                        </p:attrNameLst>
                                      </p:cBhvr>
                                    </p:anim>
                                    <p:animScale>
                                      <p:cBhvr>
                                        <p:cTn id="37" dur="200" decel="100000" autoRev="1" fill="hold">
                                          <p:stCondLst>
                                            <p:cond delay="600"/>
                                          </p:stCondLst>
                                        </p:cTn>
                                        <p:tgtEl>
                                          <p:spTgt spid="3085"/>
                                        </p:tgtEl>
                                      </p:cBhvr>
                                      <p:from x="100000" y="100000"/>
                                      <p:to x="80000" y="100000"/>
                                    </p:animScale>
                                    <p:anim by="(#ppt_h/3+#ppt_w*0.1)" calcmode="lin" valueType="num">
                                      <p:cBhvr additive="sum">
                                        <p:cTn id="38" dur="200" decel="100000" autoRev="1" fill="hold">
                                          <p:stCondLst>
                                            <p:cond delay="600"/>
                                          </p:stCondLst>
                                        </p:cTn>
                                        <p:tgtEl>
                                          <p:spTgt spid="308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animBg="1"/>
      <p:bldP spid="308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41513"/>
            <a:ext cx="9404723" cy="1400530"/>
          </a:xfrm>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12" descr="b19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511" y="608293"/>
            <a:ext cx="2895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5" descr="Nampeyou, Ea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1" y="3056844"/>
            <a:ext cx="3843900" cy="28600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descr="Nampeyou, Mig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11" y="255868"/>
            <a:ext cx="2590800" cy="17970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3"/>
          <p:cNvSpPr>
            <a:spLocks noChangeArrowheads="1"/>
          </p:cNvSpPr>
          <p:nvPr/>
        </p:nvSpPr>
        <p:spPr bwMode="auto">
          <a:xfrm>
            <a:off x="5201320" y="3846469"/>
            <a:ext cx="597295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r>
              <a:rPr lang="en-US" altLang="en-US" sz="2400" b="1" dirty="0"/>
              <a:t>Three designs that they claim to belong to the Corn Clan are:</a:t>
            </a:r>
          </a:p>
          <a:p>
            <a:pPr eaLnBrk="1" hangingPunct="1"/>
            <a:r>
              <a:rPr lang="en-US" altLang="en-US" sz="2400" b="1" dirty="0"/>
              <a:t>the Eagle Feathers design,</a:t>
            </a:r>
          </a:p>
          <a:p>
            <a:pPr eaLnBrk="1" hangingPunct="1"/>
            <a:r>
              <a:rPr lang="en-US" altLang="en-US" sz="2400" b="1" dirty="0"/>
              <a:t>the Migration Design and </a:t>
            </a:r>
          </a:p>
          <a:p>
            <a:pPr eaLnBrk="1" hangingPunct="1"/>
            <a:r>
              <a:rPr lang="en-US" altLang="en-US" sz="2400" b="1" dirty="0"/>
              <a:t>the Spider Design. </a:t>
            </a:r>
          </a:p>
        </p:txBody>
      </p:sp>
    </p:spTree>
    <p:extLst>
      <p:ext uri="{BB962C8B-B14F-4D97-AF65-F5344CB8AC3E}">
        <p14:creationId xmlns:p14="http://schemas.microsoft.com/office/powerpoint/2010/main" val="339759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WordArt 4"/>
          <p:cNvSpPr>
            <a:spLocks noChangeArrowheads="1" noChangeShapeType="1" noTextEdit="1"/>
          </p:cNvSpPr>
          <p:nvPr/>
        </p:nvSpPr>
        <p:spPr bwMode="auto">
          <a:xfrm>
            <a:off x="3429000" y="304800"/>
            <a:ext cx="5181600" cy="108585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Sara </a:t>
            </a:r>
            <a:r>
              <a:rPr lang="en-U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Fina</a:t>
            </a:r>
            <a:r>
              <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Tafoya</a:t>
            </a:r>
          </a:p>
        </p:txBody>
      </p:sp>
      <p:sp>
        <p:nvSpPr>
          <p:cNvPr id="6149" name="Text Box 5"/>
          <p:cNvSpPr txBox="1">
            <a:spLocks noChangeArrowheads="1"/>
          </p:cNvSpPr>
          <p:nvPr/>
        </p:nvSpPr>
        <p:spPr bwMode="auto">
          <a:xfrm>
            <a:off x="1524000" y="1307306"/>
            <a:ext cx="894238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000" b="1" dirty="0">
                <a:latin typeface="Arial" panose="020B0604020202020204" pitchFamily="34" charset="0"/>
              </a:rPr>
              <a:t>Sara was the leading potter in Santa Clara, master of large and small utilitarian forms, mainly in black.  Some of her storage ollas were 30 inches in their largest dimension. She &amp; her daughter Margaret began to  incise (carve) designs into their pots.  This is the innovation that they are known for</a:t>
            </a:r>
            <a:r>
              <a:rPr lang="en-US" altLang="en-US" sz="2000" b="1" dirty="0" smtClean="0">
                <a:latin typeface="Arial" panose="020B0604020202020204" pitchFamily="34" charset="0"/>
              </a:rPr>
              <a:t>.     1904-2001</a:t>
            </a:r>
            <a:endParaRPr lang="en-US" altLang="en-US" sz="2000" b="1" dirty="0">
              <a:latin typeface="Arial" panose="020B0604020202020204" pitchFamily="34" charset="0"/>
            </a:endParaRPr>
          </a:p>
        </p:txBody>
      </p:sp>
      <p:pic>
        <p:nvPicPr>
          <p:cNvPr id="6151" name="Picture 7" descr="15466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048000"/>
            <a:ext cx="2057400" cy="172085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243736_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819400"/>
            <a:ext cx="15748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descr="sarafin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1" y="3200401"/>
            <a:ext cx="2028825" cy="2867025"/>
          </a:xfrm>
          <a:prstGeom prst="rect">
            <a:avLst/>
          </a:prstGeom>
          <a:noFill/>
          <a:extLst>
            <a:ext uri="{909E8E84-426E-40DD-AFC4-6F175D3DCCD1}">
              <a14:hiddenFill xmlns:a14="http://schemas.microsoft.com/office/drawing/2010/main">
                <a:solidFill>
                  <a:srgbClr val="FFFFFF"/>
                </a:solidFill>
              </a14:hiddenFill>
            </a:ext>
          </a:extLst>
        </p:spPr>
      </p:pic>
      <p:pic>
        <p:nvPicPr>
          <p:cNvPr id="6159" name="Picture 15" descr="th?id=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953000"/>
            <a:ext cx="2057400" cy="1701800"/>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Pottery Bowl by Margaret Tafoya (Santa Cl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953000"/>
            <a:ext cx="1981200" cy="1670050"/>
          </a:xfrm>
          <a:prstGeom prst="rect">
            <a:avLst/>
          </a:prstGeom>
          <a:noFill/>
          <a:extLst>
            <a:ext uri="{909E8E84-426E-40DD-AFC4-6F175D3DCCD1}">
              <a14:hiddenFill xmlns:a14="http://schemas.microsoft.com/office/drawing/2010/main">
                <a:solidFill>
                  <a:srgbClr val="FFFFFF"/>
                </a:solidFill>
              </a14:hiddenFill>
            </a:ext>
          </a:extLst>
        </p:spPr>
      </p:pic>
      <p:pic>
        <p:nvPicPr>
          <p:cNvPr id="6163" name="Picture 19" descr="th?id=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8200" y="3200400"/>
            <a:ext cx="2008188" cy="2895600"/>
          </a:xfrm>
          <a:prstGeom prst="rect">
            <a:avLst/>
          </a:prstGeom>
          <a:noFill/>
          <a:extLst>
            <a:ext uri="{909E8E84-426E-40DD-AFC4-6F175D3DCCD1}">
              <a14:hiddenFill xmlns:a14="http://schemas.microsoft.com/office/drawing/2010/main">
                <a:solidFill>
                  <a:srgbClr val="FFFFFF"/>
                </a:solidFill>
              </a14:hiddenFill>
            </a:ext>
          </a:extLst>
        </p:spPr>
      </p:pic>
      <p:sp>
        <p:nvSpPr>
          <p:cNvPr id="6164" name="Text Box 20"/>
          <p:cNvSpPr txBox="1">
            <a:spLocks noChangeArrowheads="1"/>
          </p:cNvSpPr>
          <p:nvPr/>
        </p:nvSpPr>
        <p:spPr bwMode="auto">
          <a:xfrm>
            <a:off x="1905001" y="6019800"/>
            <a:ext cx="20265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Sara Fina Tafoya</a:t>
            </a:r>
          </a:p>
        </p:txBody>
      </p:sp>
      <p:sp>
        <p:nvSpPr>
          <p:cNvPr id="6165" name="Text Box 21"/>
          <p:cNvSpPr txBox="1">
            <a:spLocks noChangeArrowheads="1"/>
          </p:cNvSpPr>
          <p:nvPr/>
        </p:nvSpPr>
        <p:spPr bwMode="auto">
          <a:xfrm>
            <a:off x="8458201" y="6096000"/>
            <a:ext cx="20553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Margaret Tafoya</a:t>
            </a:r>
          </a:p>
        </p:txBody>
      </p:sp>
    </p:spTree>
    <p:extLst>
      <p:ext uri="{BB962C8B-B14F-4D97-AF65-F5344CB8AC3E}">
        <p14:creationId xmlns:p14="http://schemas.microsoft.com/office/powerpoint/2010/main" val="2943405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down)">
                                      <p:cBhvr>
                                        <p:cTn id="7" dur="580">
                                          <p:stCondLst>
                                            <p:cond delay="0"/>
                                          </p:stCondLst>
                                        </p:cTn>
                                        <p:tgtEl>
                                          <p:spTgt spid="6148"/>
                                        </p:tgtEl>
                                      </p:cBhvr>
                                    </p:animEffect>
                                    <p:anim calcmode="lin" valueType="num">
                                      <p:cBhvr>
                                        <p:cTn id="8" dur="1822" tmFilter="0,0; 0.14,0.36; 0.43,0.73; 0.71,0.91; 1.0,1.0">
                                          <p:stCondLst>
                                            <p:cond delay="0"/>
                                          </p:stCondLst>
                                        </p:cTn>
                                        <p:tgtEl>
                                          <p:spTgt spid="614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8"/>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8"/>
                                        </p:tgtEl>
                                      </p:cBhvr>
                                      <p:to x="100000" y="60000"/>
                                    </p:animScale>
                                    <p:animScale>
                                      <p:cBhvr>
                                        <p:cTn id="14" dur="166" decel="50000">
                                          <p:stCondLst>
                                            <p:cond delay="676"/>
                                          </p:stCondLst>
                                        </p:cTn>
                                        <p:tgtEl>
                                          <p:spTgt spid="6148"/>
                                        </p:tgtEl>
                                      </p:cBhvr>
                                      <p:to x="100000" y="100000"/>
                                    </p:animScale>
                                    <p:animScale>
                                      <p:cBhvr>
                                        <p:cTn id="15" dur="26">
                                          <p:stCondLst>
                                            <p:cond delay="1312"/>
                                          </p:stCondLst>
                                        </p:cTn>
                                        <p:tgtEl>
                                          <p:spTgt spid="6148"/>
                                        </p:tgtEl>
                                      </p:cBhvr>
                                      <p:to x="100000" y="80000"/>
                                    </p:animScale>
                                    <p:animScale>
                                      <p:cBhvr>
                                        <p:cTn id="16" dur="166" decel="50000">
                                          <p:stCondLst>
                                            <p:cond delay="1338"/>
                                          </p:stCondLst>
                                        </p:cTn>
                                        <p:tgtEl>
                                          <p:spTgt spid="6148"/>
                                        </p:tgtEl>
                                      </p:cBhvr>
                                      <p:to x="100000" y="100000"/>
                                    </p:animScale>
                                    <p:animScale>
                                      <p:cBhvr>
                                        <p:cTn id="17" dur="26">
                                          <p:stCondLst>
                                            <p:cond delay="1642"/>
                                          </p:stCondLst>
                                        </p:cTn>
                                        <p:tgtEl>
                                          <p:spTgt spid="6148"/>
                                        </p:tgtEl>
                                      </p:cBhvr>
                                      <p:to x="100000" y="90000"/>
                                    </p:animScale>
                                    <p:animScale>
                                      <p:cBhvr>
                                        <p:cTn id="18" dur="166" decel="50000">
                                          <p:stCondLst>
                                            <p:cond delay="1668"/>
                                          </p:stCondLst>
                                        </p:cTn>
                                        <p:tgtEl>
                                          <p:spTgt spid="6148"/>
                                        </p:tgtEl>
                                      </p:cBhvr>
                                      <p:to x="100000" y="100000"/>
                                    </p:animScale>
                                    <p:animScale>
                                      <p:cBhvr>
                                        <p:cTn id="19" dur="26">
                                          <p:stCondLst>
                                            <p:cond delay="1808"/>
                                          </p:stCondLst>
                                        </p:cTn>
                                        <p:tgtEl>
                                          <p:spTgt spid="6148"/>
                                        </p:tgtEl>
                                      </p:cBhvr>
                                      <p:to x="100000" y="95000"/>
                                    </p:animScale>
                                    <p:animScale>
                                      <p:cBhvr>
                                        <p:cTn id="20" dur="166" decel="50000">
                                          <p:stCondLst>
                                            <p:cond delay="1834"/>
                                          </p:stCondLst>
                                        </p:cTn>
                                        <p:tgtEl>
                                          <p:spTgt spid="614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6149"/>
                                        </p:tgtEl>
                                        <p:attrNameLst>
                                          <p:attrName>style.visibility</p:attrName>
                                        </p:attrNameLst>
                                      </p:cBhvr>
                                      <p:to>
                                        <p:strVal val="visible"/>
                                      </p:to>
                                    </p:set>
                                    <p:animEffect transition="in" filter="fade">
                                      <p:cBhvr>
                                        <p:cTn id="25" dur="800" decel="100000"/>
                                        <p:tgtEl>
                                          <p:spTgt spid="6149"/>
                                        </p:tgtEl>
                                      </p:cBhvr>
                                    </p:animEffect>
                                    <p:anim calcmode="lin" valueType="num">
                                      <p:cBhvr>
                                        <p:cTn id="26" dur="800" decel="100000" fill="hold"/>
                                        <p:tgtEl>
                                          <p:spTgt spid="6149"/>
                                        </p:tgtEl>
                                        <p:attrNameLst>
                                          <p:attrName>style.rotation</p:attrName>
                                        </p:attrNameLst>
                                      </p:cBhvr>
                                      <p:tavLst>
                                        <p:tav tm="0">
                                          <p:val>
                                            <p:fltVal val="-90"/>
                                          </p:val>
                                        </p:tav>
                                        <p:tav tm="100000">
                                          <p:val>
                                            <p:fltVal val="0"/>
                                          </p:val>
                                        </p:tav>
                                      </p:tavLst>
                                    </p:anim>
                                    <p:anim calcmode="lin" valueType="num">
                                      <p:cBhvr>
                                        <p:cTn id="27" dur="800" decel="100000" fill="hold"/>
                                        <p:tgtEl>
                                          <p:spTgt spid="6149"/>
                                        </p:tgtEl>
                                        <p:attrNameLst>
                                          <p:attrName>ppt_x</p:attrName>
                                        </p:attrNameLst>
                                      </p:cBhvr>
                                      <p:tavLst>
                                        <p:tav tm="0">
                                          <p:val>
                                            <p:strVal val="#ppt_x+0.4"/>
                                          </p:val>
                                        </p:tav>
                                        <p:tav tm="100000">
                                          <p:val>
                                            <p:strVal val="#ppt_x-0.05"/>
                                          </p:val>
                                        </p:tav>
                                      </p:tavLst>
                                    </p:anim>
                                    <p:anim calcmode="lin" valueType="num">
                                      <p:cBhvr>
                                        <p:cTn id="28" dur="800" decel="100000" fill="hold"/>
                                        <p:tgtEl>
                                          <p:spTgt spid="614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14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149"/>
                                        </p:tgtEl>
                                        <p:attrNameLst>
                                          <p:attrName>ppt_y</p:attrName>
                                        </p:attrNameLst>
                                      </p:cBhvr>
                                      <p:tavLst>
                                        <p:tav tm="0">
                                          <p:val>
                                            <p:strVal val="#ppt_y+0.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5" presetClass="entr" presetSubtype="0" fill="hold" nodeType="click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decel="50000" fill="hold">
                                          <p:stCondLst>
                                            <p:cond delay="0"/>
                                          </p:stCondLst>
                                        </p:cTn>
                                        <p:tgtEl>
                                          <p:spTgt spid="6151"/>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6151"/>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6151"/>
                                        </p:tgtEl>
                                        <p:attrNameLst>
                                          <p:attrName>ppt_w</p:attrName>
                                        </p:attrNameLst>
                                      </p:cBhvr>
                                      <p:tavLst>
                                        <p:tav tm="0">
                                          <p:val>
                                            <p:strVal val="#ppt_w*.05"/>
                                          </p:val>
                                        </p:tav>
                                        <p:tav tm="100000">
                                          <p:val>
                                            <p:strVal val="#ppt_w"/>
                                          </p:val>
                                        </p:tav>
                                      </p:tavLst>
                                    </p:anim>
                                    <p:anim calcmode="lin" valueType="num">
                                      <p:cBhvr>
                                        <p:cTn id="38" dur="1000" fill="hold"/>
                                        <p:tgtEl>
                                          <p:spTgt spid="6151"/>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6151"/>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6151"/>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6151"/>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615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6157"/>
                                        </p:tgtEl>
                                        <p:attrNameLst>
                                          <p:attrName>style.visibility</p:attrName>
                                        </p:attrNameLst>
                                      </p:cBhvr>
                                      <p:to>
                                        <p:strVal val="visible"/>
                                      </p:to>
                                    </p:set>
                                    <p:anim calcmode="lin" valueType="num">
                                      <p:cBhvr additive="base">
                                        <p:cTn id="47" dur="500" fill="hold"/>
                                        <p:tgtEl>
                                          <p:spTgt spid="6157"/>
                                        </p:tgtEl>
                                        <p:attrNameLst>
                                          <p:attrName>ppt_x</p:attrName>
                                        </p:attrNameLst>
                                      </p:cBhvr>
                                      <p:tavLst>
                                        <p:tav tm="0">
                                          <p:val>
                                            <p:strVal val="#ppt_x"/>
                                          </p:val>
                                        </p:tav>
                                        <p:tav tm="100000">
                                          <p:val>
                                            <p:strVal val="#ppt_x"/>
                                          </p:val>
                                        </p:tav>
                                      </p:tavLst>
                                    </p:anim>
                                    <p:anim calcmode="lin" valueType="num">
                                      <p:cBhvr additive="base">
                                        <p:cTn id="48" dur="500" fill="hold"/>
                                        <p:tgtEl>
                                          <p:spTgt spid="6157"/>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5" presetClass="entr" presetSubtype="0" fill="hold" nodeType="clickEffect">
                                  <p:stCondLst>
                                    <p:cond delay="0"/>
                                  </p:stCondLst>
                                  <p:childTnLst>
                                    <p:set>
                                      <p:cBhvr>
                                        <p:cTn id="52" dur="1" fill="hold">
                                          <p:stCondLst>
                                            <p:cond delay="0"/>
                                          </p:stCondLst>
                                        </p:cTn>
                                        <p:tgtEl>
                                          <p:spTgt spid="6153"/>
                                        </p:tgtEl>
                                        <p:attrNameLst>
                                          <p:attrName>style.visibility</p:attrName>
                                        </p:attrNameLst>
                                      </p:cBhvr>
                                      <p:to>
                                        <p:strVal val="visible"/>
                                      </p:to>
                                    </p:set>
                                    <p:animEffect transition="in" filter="fade">
                                      <p:cBhvr>
                                        <p:cTn id="53" dur="2000"/>
                                        <p:tgtEl>
                                          <p:spTgt spid="6153"/>
                                        </p:tgtEl>
                                      </p:cBhvr>
                                    </p:animEffect>
                                    <p:anim calcmode="lin" valueType="num">
                                      <p:cBhvr>
                                        <p:cTn id="54" dur="2000" fill="hold"/>
                                        <p:tgtEl>
                                          <p:spTgt spid="6153"/>
                                        </p:tgtEl>
                                        <p:attrNameLst>
                                          <p:attrName>style.rotation</p:attrName>
                                        </p:attrNameLst>
                                      </p:cBhvr>
                                      <p:tavLst>
                                        <p:tav tm="0">
                                          <p:val>
                                            <p:fltVal val="720"/>
                                          </p:val>
                                        </p:tav>
                                        <p:tav tm="100000">
                                          <p:val>
                                            <p:fltVal val="0"/>
                                          </p:val>
                                        </p:tav>
                                      </p:tavLst>
                                    </p:anim>
                                    <p:anim calcmode="lin" valueType="num">
                                      <p:cBhvr>
                                        <p:cTn id="55" dur="2000" fill="hold"/>
                                        <p:tgtEl>
                                          <p:spTgt spid="6153"/>
                                        </p:tgtEl>
                                        <p:attrNameLst>
                                          <p:attrName>ppt_h</p:attrName>
                                        </p:attrNameLst>
                                      </p:cBhvr>
                                      <p:tavLst>
                                        <p:tav tm="0">
                                          <p:val>
                                            <p:fltVal val="0"/>
                                          </p:val>
                                        </p:tav>
                                        <p:tav tm="100000">
                                          <p:val>
                                            <p:strVal val="#ppt_h"/>
                                          </p:val>
                                        </p:tav>
                                      </p:tavLst>
                                    </p:anim>
                                    <p:anim calcmode="lin" valueType="num">
                                      <p:cBhvr>
                                        <p:cTn id="56" dur="2000" fill="hold"/>
                                        <p:tgtEl>
                                          <p:spTgt spid="615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S-ADM\Users$\Teachers\joanr\My Documents\My Pictures\ani-sun.gif">
            <a:hlinkClick r:id="rId3" action="ppaction://hlinkpres?slideindex=1&amp;slidetit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32502" y="1295400"/>
            <a:ext cx="5943600"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0D599DAF.WAV">
            <a:hlinkClick r:id="" action="ppaction://media"/>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7400" y="6096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WordArt 4"/>
          <p:cNvSpPr>
            <a:spLocks noChangeArrowheads="1" noChangeShapeType="1" noTextEdit="1"/>
          </p:cNvSpPr>
          <p:nvPr/>
        </p:nvSpPr>
        <p:spPr bwMode="auto">
          <a:xfrm>
            <a:off x="2092411" y="304800"/>
            <a:ext cx="8229600" cy="8382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6600"/>
                </a:solidFill>
                <a:latin typeface="Arial Black" panose="020B0A04020102020204" pitchFamily="34" charset="0"/>
              </a:rPr>
              <a:t>Quiz Click on Sun: </a:t>
            </a:r>
          </a:p>
        </p:txBody>
      </p:sp>
      <p:sp>
        <p:nvSpPr>
          <p:cNvPr id="43013" name="AutoShape 5">
            <a:hlinkClick r:id="rId6" action="ppaction://hlinksldjump" highlightClick="1"/>
          </p:cNvPr>
          <p:cNvSpPr>
            <a:spLocks noChangeArrowheads="1"/>
          </p:cNvSpPr>
          <p:nvPr/>
        </p:nvSpPr>
        <p:spPr bwMode="auto">
          <a:xfrm>
            <a:off x="9448800" y="5029200"/>
            <a:ext cx="838200" cy="762000"/>
          </a:xfrm>
          <a:prstGeom prst="actionButtonForwardNex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p>
        </p:txBody>
      </p:sp>
    </p:spTree>
    <p:extLst>
      <p:ext uri="{BB962C8B-B14F-4D97-AF65-F5344CB8AC3E}">
        <p14:creationId xmlns:p14="http://schemas.microsoft.com/office/powerpoint/2010/main" val="4213119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a:ln>
            <a:miter lim="800000"/>
            <a:headEnd/>
            <a:tailEnd/>
          </a:ln>
          <a:extLst/>
        </p:spPr>
        <p:txBody>
          <a:bodyPr rtlCol="0">
            <a:normAutofit fontScale="90000"/>
          </a:bodyPr>
          <a:lstStyle/>
          <a:p>
            <a:pPr>
              <a:defRPr/>
            </a:pPr>
            <a:r>
              <a:rPr lang="en-US" sz="6100" b="1" spc="50" dirty="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latin typeface="Papyrus" pitchFamily="66" charset="0"/>
              </a:rPr>
              <a:t>Location of the </a:t>
            </a:r>
            <a:r>
              <a:rPr lang="en-US" sz="6100" b="1" spc="50" dirty="0" err="1">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latin typeface="Papyrus" pitchFamily="66" charset="0"/>
              </a:rPr>
              <a:t>Anasazi</a:t>
            </a:r>
            <a:r>
              <a:rPr lang="en-US" b="1" spc="50" dirty="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latin typeface="Papyrus" pitchFamily="66" charset="0"/>
              </a:rPr>
              <a:t/>
            </a:r>
            <a:br>
              <a:rPr lang="en-US" b="1" spc="50" dirty="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latin typeface="Papyrus" pitchFamily="66" charset="0"/>
              </a:rPr>
            </a:br>
            <a:endParaRPr lang="en-US" dirty="0">
              <a:ea typeface="+mj-ea"/>
            </a:endParaRPr>
          </a:p>
        </p:txBody>
      </p:sp>
      <p:pic>
        <p:nvPicPr>
          <p:cNvPr id="17411" name="Picture 2" descr="http://www.indiana.edu/~arch/saa/matrix/naa/naa_web/images/SSW_Culture_Areas_An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143000"/>
            <a:ext cx="42037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EDT%20pp%20script%20location.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828800" y="22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4"/>
          <p:cNvSpPr>
            <a:spLocks noChangeArrowheads="1"/>
          </p:cNvSpPr>
          <p:nvPr/>
        </p:nvSpPr>
        <p:spPr bwMode="auto">
          <a:xfrm>
            <a:off x="1905000" y="1295400"/>
            <a:ext cx="2895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b="1">
                <a:latin typeface="Comic Sans MS" panose="030F0702030302020204" pitchFamily="66" charset="0"/>
              </a:rPr>
              <a:t>They lived in an area called the FOUR CORNERS </a:t>
            </a:r>
            <a:r>
              <a:rPr lang="en-US" altLang="en-US" sz="2000" b="1">
                <a:latin typeface="Comic Sans MS" panose="030F0702030302020204" pitchFamily="66" charset="0"/>
              </a:rPr>
              <a:t>where the states of Arizona, Utah, New Mexico and Colorado come together.</a:t>
            </a:r>
          </a:p>
        </p:txBody>
      </p:sp>
      <p:pic>
        <p:nvPicPr>
          <p:cNvPr id="17414" name="Picture 2" descr="C:\Users\Kendall Paige\Pictures\Am Regions Ma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486276"/>
            <a:ext cx="3602038"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EDT%20pp%20script%20villages%203.mp3">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1828800" y="685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76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337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1536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9504" fill="hold"/>
                                        <p:tgtEl>
                                          <p:spTgt spid="15364"/>
                                        </p:tgtEl>
                                      </p:cBhvr>
                                    </p:cmd>
                                  </p:childTnLst>
                                </p:cTn>
                              </p:par>
                            </p:childTnLst>
                          </p:cTn>
                        </p:par>
                      </p:childTnLst>
                    </p:cTn>
                  </p:par>
                </p:childTnLst>
              </p:cTn>
              <p:nextCondLst>
                <p:cond evt="onClick" delay="0">
                  <p:tgtEl>
                    <p:spTgt spid="15364"/>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536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a:ln>
            <a:miter lim="800000"/>
            <a:headEnd/>
            <a:tailEnd/>
          </a:ln>
          <a:extLst/>
        </p:spPr>
        <p:txBody>
          <a:bodyPr rtlCol="0">
            <a:normAutofit fontScale="90000"/>
          </a:bodyPr>
          <a:lstStyle/>
          <a:p>
            <a:pPr>
              <a:defRPr/>
            </a:pPr>
            <a:r>
              <a:rPr lang="en-US" sz="73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5">
                      <a:satMod val="175000"/>
                      <a:alpha val="40000"/>
                    </a:schemeClr>
                  </a:glow>
                  <a:reflection blurRad="12700" stA="50000" endPos="50000" dist="5000" dir="5400000" sy="-100000" rotWithShape="0"/>
                </a:effectLst>
                <a:latin typeface="Mongolian Baiti" pitchFamily="66" charset="0"/>
                <a:cs typeface="Mongolian Baiti" pitchFamily="66" charset="0"/>
              </a:rPr>
              <a:t>Anasazi</a:t>
            </a:r>
            <a:r>
              <a:rPr lang="en-US" sz="73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5">
                      <a:satMod val="175000"/>
                      <a:alpha val="40000"/>
                    </a:schemeClr>
                  </a:glow>
                  <a:reflection blurRad="12700" stA="50000" endPos="50000" dist="5000" dir="5400000" sy="-100000" rotWithShape="0"/>
                </a:effectLst>
                <a:latin typeface="Mongolian Baiti" pitchFamily="66" charset="0"/>
                <a:cs typeface="Mongolian Baiti" pitchFamily="66" charset="0"/>
              </a:rPr>
              <a:t> history</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5">
                      <a:satMod val="175000"/>
                      <a:alpha val="40000"/>
                    </a:schemeClr>
                  </a:glow>
                  <a:reflection blurRad="12700" stA="50000" endPos="50000" dist="5000" dir="5400000" sy="-100000" rotWithShape="0"/>
                </a:effectLst>
                <a:latin typeface="Mongolian Baiti" pitchFamily="66" charset="0"/>
                <a:ea typeface="+mj-ea"/>
                <a:cs typeface="Mongolian Baiti" pitchFamily="66" charset="0"/>
              </a:rPr>
              <a:t/>
            </a:r>
            <a:b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5">
                      <a:satMod val="175000"/>
                      <a:alpha val="40000"/>
                    </a:schemeClr>
                  </a:glow>
                  <a:reflection blurRad="12700" stA="50000" endPos="50000" dist="5000" dir="5400000" sy="-100000" rotWithShape="0"/>
                </a:effectLst>
                <a:latin typeface="Mongolian Baiti" pitchFamily="66" charset="0"/>
                <a:ea typeface="+mj-ea"/>
                <a:cs typeface="Mongolian Baiti" pitchFamily="66" charset="0"/>
              </a:rPr>
            </a:br>
            <a:endParaRPr lang="en-US" dirty="0">
              <a:latin typeface="Mongolian Baiti" pitchFamily="66" charset="0"/>
              <a:ea typeface="+mj-ea"/>
              <a:cs typeface="Mongolian Baiti" pitchFamily="66" charset="0"/>
            </a:endParaRPr>
          </a:p>
        </p:txBody>
      </p:sp>
      <p:sp>
        <p:nvSpPr>
          <p:cNvPr id="18435" name="Content Placeholder 2"/>
          <p:cNvSpPr>
            <a:spLocks noGrp="1"/>
          </p:cNvSpPr>
          <p:nvPr>
            <p:ph idx="1"/>
          </p:nvPr>
        </p:nvSpPr>
        <p:spPr>
          <a:xfrm>
            <a:off x="2351700" y="1676401"/>
            <a:ext cx="6711654" cy="4572006"/>
          </a:xfrm>
        </p:spPr>
        <p:txBody>
          <a:bodyPr>
            <a:normAutofit/>
          </a:bodyPr>
          <a:lstStyle/>
          <a:p>
            <a:pPr eaLnBrk="1" hangingPunct="1"/>
            <a:r>
              <a:rPr lang="en-US" altLang="en-US" dirty="0" smtClean="0"/>
              <a:t>Archaeologists identified the Anasazi culture through artifacts found in the ancient dwellings</a:t>
            </a:r>
          </a:p>
          <a:p>
            <a:pPr eaLnBrk="1" hangingPunct="1">
              <a:buFont typeface="Arial" panose="020B0604020202020204" pitchFamily="34" charset="0"/>
              <a:buNone/>
            </a:pPr>
            <a:endParaRPr lang="en-US" altLang="en-US" dirty="0" smtClean="0"/>
          </a:p>
          <a:p>
            <a:pPr eaLnBrk="1" hangingPunct="1">
              <a:buFont typeface="Arial" panose="020B0604020202020204" pitchFamily="34" charset="0"/>
              <a:buNone/>
            </a:pPr>
            <a:endParaRPr lang="en-US" altLang="en-US" dirty="0"/>
          </a:p>
          <a:p>
            <a:pPr eaLnBrk="1" hangingPunct="1">
              <a:buFont typeface="Arial" panose="020B0604020202020204" pitchFamily="34" charset="0"/>
              <a:buNone/>
            </a:pPr>
            <a:endParaRPr lang="en-US" altLang="en-US" dirty="0" smtClean="0"/>
          </a:p>
          <a:p>
            <a:pPr eaLnBrk="1" hangingPunct="1">
              <a:buFont typeface="Arial" panose="020B0604020202020204" pitchFamily="34" charset="0"/>
              <a:buNone/>
            </a:pPr>
            <a:endParaRPr lang="en-US" altLang="en-US" dirty="0" smtClean="0"/>
          </a:p>
          <a:p>
            <a:pPr eaLnBrk="1" hangingPunct="1">
              <a:buFont typeface="Arial" panose="020B0604020202020204" pitchFamily="34" charset="0"/>
              <a:buNone/>
            </a:pPr>
            <a:endParaRPr lang="en-US" altLang="en-US" dirty="0" smtClean="0"/>
          </a:p>
          <a:p>
            <a:pPr eaLnBrk="1" hangingPunct="1">
              <a:buFont typeface="Arial" panose="020B0604020202020204" pitchFamily="34" charset="0"/>
              <a:buNone/>
            </a:pPr>
            <a:endParaRPr lang="en-US" altLang="en-US" dirty="0" smtClean="0"/>
          </a:p>
          <a:p>
            <a:pPr eaLnBrk="1" hangingPunct="1">
              <a:buFont typeface="Arial" panose="020B0604020202020204" pitchFamily="34" charset="0"/>
              <a:buNone/>
            </a:pPr>
            <a:endParaRPr lang="en-US" altLang="en-US" dirty="0" smtClean="0"/>
          </a:p>
          <a:p>
            <a:pPr eaLnBrk="1" hangingPunct="1"/>
            <a:r>
              <a:rPr lang="en-US" altLang="en-US" dirty="0" smtClean="0"/>
              <a:t>The earliest traces of the Anasazi were discovered to be from year 1 A.D. to 1300 A.D</a:t>
            </a:r>
          </a:p>
          <a:p>
            <a:pPr eaLnBrk="1" hangingPunct="1"/>
            <a:endParaRPr lang="en-US" altLang="en-US" dirty="0" smtClean="0"/>
          </a:p>
        </p:txBody>
      </p:sp>
      <p:pic>
        <p:nvPicPr>
          <p:cNvPr id="18436" name="Picture 3" descr="http://www.rain.org/campinternet/southwest/anasazi-sand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705104"/>
            <a:ext cx="4572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EDT%20pp%20script%20history%20p1.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981200"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25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3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8229600" cy="1143000"/>
          </a:xfrm>
          <a:ln>
            <a:miter lim="800000"/>
            <a:headEnd/>
            <a:tailEnd/>
          </a:ln>
          <a:extLst/>
        </p:spPr>
        <p:txBody>
          <a:bodyPr rtlCol="0">
            <a:normAutofit fontScale="90000"/>
          </a:bodyPr>
          <a:lstStyle/>
          <a:p>
            <a:pPr>
              <a:defRPr/>
            </a:pPr>
            <a:r>
              <a:rPr lang="en-US" sz="5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latin typeface="Papyrus" pitchFamily="66" charset="0"/>
              </a:rPr>
              <a:t>Anasazi</a:t>
            </a:r>
            <a:r>
              <a:rPr lang="en-US" sz="5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latin typeface="Papyrus" pitchFamily="66" charset="0"/>
              </a:rPr>
              <a:t>    Villages</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apyrus" pitchFamily="66" charset="0"/>
                <a:ea typeface="+mj-ea"/>
              </a:rPr>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apyrus" pitchFamily="66" charset="0"/>
                <a:ea typeface="+mj-ea"/>
              </a:rPr>
            </a:br>
            <a:endParaRPr lang="en-US" dirty="0">
              <a:ea typeface="+mj-ea"/>
            </a:endParaRPr>
          </a:p>
        </p:txBody>
      </p:sp>
      <p:sp>
        <p:nvSpPr>
          <p:cNvPr id="19459" name="Content Placeholder 2"/>
          <p:cNvSpPr>
            <a:spLocks noGrp="1"/>
          </p:cNvSpPr>
          <p:nvPr>
            <p:ph idx="1"/>
          </p:nvPr>
        </p:nvSpPr>
        <p:spPr>
          <a:xfrm>
            <a:off x="1981200" y="1600200"/>
            <a:ext cx="8229600" cy="3733800"/>
          </a:xfrm>
        </p:spPr>
        <p:txBody>
          <a:bodyPr/>
          <a:lstStyle/>
          <a:p>
            <a:pPr eaLnBrk="1" hangingPunct="1">
              <a:buFont typeface="Arial" panose="020B0604020202020204" pitchFamily="34" charset="0"/>
              <a:buNone/>
            </a:pPr>
            <a:endParaRPr lang="en-US" altLang="en-US" sz="1800">
              <a:hlinkClick r:id="rId4"/>
            </a:endParaRPr>
          </a:p>
          <a:p>
            <a:pPr eaLnBrk="1" hangingPunct="1">
              <a:buFont typeface="Arial" panose="020B0604020202020204" pitchFamily="34" charset="0"/>
              <a:buNone/>
            </a:pPr>
            <a:endParaRPr lang="en-US" altLang="en-US" sz="1800"/>
          </a:p>
          <a:p>
            <a:pPr eaLnBrk="1" hangingPunct="1">
              <a:buFont typeface="Arial" panose="020B0604020202020204" pitchFamily="34" charset="0"/>
              <a:buNone/>
            </a:pPr>
            <a:endParaRPr lang="en-US" altLang="en-US" sz="1800"/>
          </a:p>
          <a:p>
            <a:pPr eaLnBrk="1" hangingPunct="1">
              <a:buFont typeface="Arial" panose="020B0604020202020204" pitchFamily="34" charset="0"/>
              <a:buNone/>
            </a:pPr>
            <a:endParaRPr lang="en-US" altLang="en-US" sz="1800"/>
          </a:p>
          <a:p>
            <a:pPr eaLnBrk="1" hangingPunct="1">
              <a:buFont typeface="Arial" panose="020B0604020202020204" pitchFamily="34" charset="0"/>
              <a:buNone/>
            </a:pPr>
            <a:endParaRPr lang="en-US" altLang="en-US" sz="1800"/>
          </a:p>
          <a:p>
            <a:pPr eaLnBrk="1" hangingPunct="1">
              <a:buFont typeface="Arial" panose="020B0604020202020204" pitchFamily="34" charset="0"/>
              <a:buNone/>
            </a:pPr>
            <a:endParaRPr lang="en-US" altLang="en-US" sz="1800"/>
          </a:p>
          <a:p>
            <a:pPr eaLnBrk="1" hangingPunct="1">
              <a:buFont typeface="Arial" panose="020B0604020202020204" pitchFamily="34" charset="0"/>
              <a:buNone/>
            </a:pPr>
            <a:endParaRPr lang="en-US" altLang="en-US" sz="1800"/>
          </a:p>
        </p:txBody>
      </p:sp>
      <p:sp>
        <p:nvSpPr>
          <p:cNvPr id="19460" name="TextBox 5"/>
          <p:cNvSpPr txBox="1">
            <a:spLocks noChangeArrowheads="1"/>
          </p:cNvSpPr>
          <p:nvPr/>
        </p:nvSpPr>
        <p:spPr bwMode="auto">
          <a:xfrm>
            <a:off x="1981200" y="1533525"/>
            <a:ext cx="8229600"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500"/>
              <a:t>The Anasazi created what Archeologists refer to as “</a:t>
            </a:r>
            <a:r>
              <a:rPr lang="en-US" altLang="ja-JP" sz="2500"/>
              <a:t>Kivas</a:t>
            </a:r>
            <a:r>
              <a:rPr lang="en-US" altLang="en-US" sz="2500"/>
              <a:t>”</a:t>
            </a:r>
            <a:r>
              <a:rPr lang="en-US" altLang="ja-JP" sz="2500"/>
              <a:t>.</a:t>
            </a:r>
          </a:p>
          <a:p>
            <a:pPr eaLnBrk="1" hangingPunct="1">
              <a:spcBef>
                <a:spcPct val="0"/>
              </a:spcBef>
              <a:buFontTx/>
              <a:buNone/>
            </a:pPr>
            <a:endParaRPr lang="en-US" altLang="en-US" sz="2400"/>
          </a:p>
          <a:p>
            <a:pPr eaLnBrk="1" hangingPunct="1">
              <a:spcBef>
                <a:spcPct val="0"/>
              </a:spcBef>
              <a:buFontTx/>
              <a:buNone/>
            </a:pPr>
            <a:endParaRPr lang="en-US" altLang="en-US" sz="2500"/>
          </a:p>
          <a:p>
            <a:pPr eaLnBrk="1" hangingPunct="1">
              <a:spcBef>
                <a:spcPct val="0"/>
              </a:spcBef>
              <a:buFontTx/>
              <a:buNone/>
            </a:pPr>
            <a:endParaRPr lang="en-US" altLang="en-US" sz="2500"/>
          </a:p>
          <a:p>
            <a:pPr eaLnBrk="1" hangingPunct="1">
              <a:spcBef>
                <a:spcPct val="0"/>
              </a:spcBef>
              <a:buFontTx/>
              <a:buNone/>
            </a:pPr>
            <a:endParaRPr lang="en-US" altLang="en-US" sz="2500"/>
          </a:p>
          <a:p>
            <a:pPr eaLnBrk="1" hangingPunct="1">
              <a:spcBef>
                <a:spcPct val="0"/>
              </a:spcBef>
              <a:buFontTx/>
              <a:buNone/>
            </a:pPr>
            <a:endParaRPr lang="en-US" altLang="en-US" sz="2500"/>
          </a:p>
          <a:p>
            <a:pPr eaLnBrk="1" hangingPunct="1">
              <a:spcBef>
                <a:spcPct val="0"/>
              </a:spcBef>
              <a:buFontTx/>
              <a:buNone/>
            </a:pPr>
            <a:endParaRPr lang="en-US" altLang="en-US" sz="2500"/>
          </a:p>
          <a:p>
            <a:pPr eaLnBrk="1" hangingPunct="1">
              <a:spcBef>
                <a:spcPct val="0"/>
              </a:spcBef>
              <a:buFontTx/>
              <a:buNone/>
            </a:pPr>
            <a:endParaRPr lang="en-US" altLang="en-US" sz="2500"/>
          </a:p>
          <a:p>
            <a:pPr eaLnBrk="1" hangingPunct="1">
              <a:spcBef>
                <a:spcPct val="0"/>
              </a:spcBef>
              <a:buFontTx/>
              <a:buNone/>
            </a:pPr>
            <a:endParaRPr lang="en-US" altLang="en-US" sz="2500"/>
          </a:p>
          <a:p>
            <a:pPr eaLnBrk="1" hangingPunct="1">
              <a:spcBef>
                <a:spcPct val="0"/>
              </a:spcBef>
              <a:buFontTx/>
              <a:buNone/>
            </a:pPr>
            <a:r>
              <a:rPr lang="en-US" altLang="en-US" sz="2500"/>
              <a:t>Kivas are communal, above ground buildings that belonged to an individual families or entire clans</a:t>
            </a: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sz="2500"/>
              <a:t>Used for </a:t>
            </a:r>
            <a:r>
              <a:rPr lang="en-US" altLang="en-US" sz="3600" b="1"/>
              <a:t>Religious Ceremonies</a:t>
            </a:r>
          </a:p>
          <a:p>
            <a:pPr eaLnBrk="1" hangingPunct="1">
              <a:spcBef>
                <a:spcPct val="0"/>
              </a:spcBef>
              <a:buFontTx/>
              <a:buNone/>
            </a:pPr>
            <a:endParaRPr lang="en-US" altLang="en-US" sz="2400"/>
          </a:p>
          <a:p>
            <a:pPr eaLnBrk="1" hangingPunct="1">
              <a:spcBef>
                <a:spcPct val="0"/>
              </a:spcBef>
              <a:buFontTx/>
              <a:buNone/>
            </a:pPr>
            <a:r>
              <a:rPr lang="en-US" altLang="en-US" sz="2400"/>
              <a:t>  </a:t>
            </a:r>
          </a:p>
        </p:txBody>
      </p:sp>
      <p:pic>
        <p:nvPicPr>
          <p:cNvPr id="19461" name="Picture 4" descr="http://www.anasazimystery.com/images/index.2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2057400"/>
            <a:ext cx="20002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http://farm4.static.flickr.com/3518/3278705449_ee7679ab8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1" y="1981200"/>
            <a:ext cx="43481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EDT%20pp%20script%20villages%201.mp3">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828800" y="990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6" descr="http://www.nationalgeographic.com/history/ancient/images/sw/mesa-verde-ruins-687679-sw.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52600" y="2438401"/>
            <a:ext cx="27432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EDT%20pp%20script%20villages%202.mp3">
            <a:hlinkClick r:id="" action="ppaction://media"/>
          </p:cNvPr>
          <p:cNvPicPr>
            <a:picLocks noRot="1" noChangeAspect="1" noChangeArrowheads="1"/>
          </p:cNvPicPr>
          <p:nvPr>
            <a:audioFile r:link="rId2"/>
          </p:nvPr>
        </p:nvPicPr>
        <p:blipFill>
          <a:blip r:embed="rId7">
            <a:extLst>
              <a:ext uri="{28A0092B-C50C-407E-A947-70E740481C1C}">
                <a14:useLocalDpi xmlns:a14="http://schemas.microsoft.com/office/drawing/2010/main" val="0"/>
              </a:ext>
            </a:extLst>
          </a:blip>
          <a:srcRect/>
          <a:stretch>
            <a:fillRect/>
          </a:stretch>
        </p:blipFill>
        <p:spPr bwMode="auto">
          <a:xfrm>
            <a:off x="1828800" y="45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83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432" fill="hold"/>
                                        <p:tgtEl>
                                          <p:spTgt spid="18440"/>
                                        </p:tgtEl>
                                      </p:cBhvr>
                                    </p:cmd>
                                  </p:childTnLst>
                                </p:cTn>
                              </p:par>
                            </p:childTnLst>
                          </p:cTn>
                        </p:par>
                        <p:par>
                          <p:cTn id="7" fill="hold" nodeType="afterGroup">
                            <p:stCondLst>
                              <p:cond delay="10432"/>
                            </p:stCondLst>
                            <p:childTnLst>
                              <p:par>
                                <p:cTn id="8" presetID="1" presetClass="mediacall" presetSubtype="0" fill="hold" nodeType="afterEffect">
                                  <p:stCondLst>
                                    <p:cond delay="0"/>
                                  </p:stCondLst>
                                  <p:childTnLst>
                                    <p:cmd type="call" cmd="playFrom(0.0)">
                                      <p:cBhvr>
                                        <p:cTn id="9" dur="184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8440"/>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http://www.rain.org/campinternet/southwest/baja-rock-art-cueva-pint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828801"/>
            <a:ext cx="4648200"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1200" y="457200"/>
            <a:ext cx="8229600" cy="1143000"/>
          </a:xfrm>
          <a:ln>
            <a:miter lim="800000"/>
            <a:headEnd/>
            <a:tailEnd/>
          </a:ln>
          <a:extLst/>
        </p:spPr>
        <p:txBody>
          <a:bodyPr rtlCol="0">
            <a:noAutofit/>
          </a:bodyPr>
          <a:lstStyle/>
          <a:p>
            <a:pPr>
              <a:defRPr/>
            </a:pPr>
            <a:r>
              <a:rPr lang="en-US" sz="5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2">
                      <a:satMod val="175000"/>
                      <a:alpha val="40000"/>
                    </a:schemeClr>
                  </a:glow>
                  <a:outerShdw blurRad="50800" dist="39000" dir="5460000" algn="tl">
                    <a:srgbClr val="000000">
                      <a:alpha val="38000"/>
                    </a:srgbClr>
                  </a:outerShdw>
                </a:effectLst>
                <a:latin typeface="Mongolian Baiti" pitchFamily="66" charset="0"/>
                <a:cs typeface="Mongolian Baiti" pitchFamily="66" charset="0"/>
              </a:rPr>
              <a:t>Pictographs</a:t>
            </a:r>
            <a:endParaRPr lang="en-US" sz="5000" dirty="0"/>
          </a:p>
        </p:txBody>
      </p:sp>
      <p:sp>
        <p:nvSpPr>
          <p:cNvPr id="20484" name="Content Placeholder 2"/>
          <p:cNvSpPr>
            <a:spLocks noGrp="1"/>
          </p:cNvSpPr>
          <p:nvPr>
            <p:ph idx="1"/>
          </p:nvPr>
        </p:nvSpPr>
        <p:spPr>
          <a:xfrm>
            <a:off x="1828800" y="1828801"/>
            <a:ext cx="3657600" cy="4525963"/>
          </a:xfrm>
        </p:spPr>
        <p:txBody>
          <a:bodyPr/>
          <a:lstStyle/>
          <a:p>
            <a:pPr eaLnBrk="1" hangingPunct="1"/>
            <a:r>
              <a:rPr lang="en-US" altLang="en-US" sz="2800"/>
              <a:t>Pictures of </a:t>
            </a:r>
          </a:p>
          <a:p>
            <a:pPr lvl="1" eaLnBrk="1" hangingPunct="1">
              <a:buFont typeface="Arial" panose="020B0604020202020204" pitchFamily="34" charset="0"/>
              <a:buChar char="•"/>
            </a:pPr>
            <a:r>
              <a:rPr lang="en-US" altLang="en-US" sz="2400"/>
              <a:t>Sun/Moon</a:t>
            </a:r>
          </a:p>
          <a:p>
            <a:pPr lvl="1" eaLnBrk="1" hangingPunct="1">
              <a:buFont typeface="Arial" panose="020B0604020202020204" pitchFamily="34" charset="0"/>
              <a:buChar char="•"/>
            </a:pPr>
            <a:r>
              <a:rPr lang="en-US" altLang="en-US" sz="2400"/>
              <a:t>Animals</a:t>
            </a:r>
          </a:p>
          <a:p>
            <a:pPr lvl="1" eaLnBrk="1" hangingPunct="1">
              <a:buFont typeface="Arial" panose="020B0604020202020204" pitchFamily="34" charset="0"/>
              <a:buChar char="•"/>
            </a:pPr>
            <a:r>
              <a:rPr lang="en-US" altLang="en-US" sz="2400"/>
              <a:t>Hunting</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356539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a:defRPr/>
            </a:pPr>
            <a:r>
              <a:rPr lang="en-US" sz="55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1">
                      <a:satMod val="175000"/>
                      <a:alpha val="40000"/>
                    </a:schemeClr>
                  </a:glow>
                  <a:outerShdw blurRad="41275" dist="12700" dir="12000000" algn="tl" rotWithShape="0">
                    <a:srgbClr val="000000">
                      <a:alpha val="40000"/>
                    </a:srgbClr>
                  </a:outerShdw>
                </a:effectLst>
                <a:latin typeface="Mongolian Baiti" pitchFamily="66" charset="0"/>
                <a:cs typeface="Mongolian Baiti" pitchFamily="66" charset="0"/>
              </a:rPr>
              <a:t>Anasazi</a:t>
            </a:r>
            <a:r>
              <a:rPr lang="en-US" sz="5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1">
                      <a:satMod val="175000"/>
                      <a:alpha val="40000"/>
                    </a:schemeClr>
                  </a:glow>
                  <a:outerShdw blurRad="41275" dist="12700" dir="12000000" algn="tl" rotWithShape="0">
                    <a:srgbClr val="000000">
                      <a:alpha val="40000"/>
                    </a:srgbClr>
                  </a:outerShdw>
                </a:effectLst>
                <a:latin typeface="Mongolian Baiti" pitchFamily="66" charset="0"/>
                <a:cs typeface="Mongolian Baiti" pitchFamily="66" charset="0"/>
              </a:rPr>
              <a:t> Pottery</a:t>
            </a:r>
            <a:endParaRPr lang="en-US" sz="5500" dirty="0"/>
          </a:p>
        </p:txBody>
      </p:sp>
      <p:pic>
        <p:nvPicPr>
          <p:cNvPr id="21507" name="Picture 8" descr="http://www.rain.org/campinternet/southwest/mesa-verde-pottery-early-pueb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47801"/>
            <a:ext cx="533400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http://www.thefurtrapper.com/images/Anasazi%20C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405" y="4630911"/>
            <a:ext cx="31242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descr="http://www.mountainsofstone.com/images/Anasazi%20Bask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078461"/>
            <a:ext cx="25908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2"/>
          <p:cNvSpPr txBox="1">
            <a:spLocks noChangeArrowheads="1"/>
          </p:cNvSpPr>
          <p:nvPr/>
        </p:nvSpPr>
        <p:spPr bwMode="auto">
          <a:xfrm>
            <a:off x="7696200" y="1600201"/>
            <a:ext cx="2743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a:latin typeface="Comic Sans MS" panose="030F0702030302020204" pitchFamily="66" charset="0"/>
              </a:rPr>
              <a:t>Archeologists found SHARDS (pieces) of pottery while digging in Mesa Verde</a:t>
            </a:r>
          </a:p>
        </p:txBody>
      </p:sp>
    </p:spTree>
    <p:extLst>
      <p:ext uri="{BB962C8B-B14F-4D97-AF65-F5344CB8AC3E}">
        <p14:creationId xmlns:p14="http://schemas.microsoft.com/office/powerpoint/2010/main" val="3789678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http://www.allardauctions.com/images/auctions/Website%20Photos/0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29555">
            <a:off x="6496051" y="4051300"/>
            <a:ext cx="405447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ln>
            <a:miter lim="800000"/>
            <a:headEnd/>
            <a:tailEnd/>
          </a:ln>
          <a:extLst/>
        </p:spPr>
        <p:txBody>
          <a:bodyPr rtlCol="0">
            <a:normAutofit/>
          </a:bodyPr>
          <a:lstStyle/>
          <a:p>
            <a:pPr>
              <a:defRPr/>
            </a:pPr>
            <a:r>
              <a:rPr lang="en-US" sz="5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1">
                      <a:satMod val="175000"/>
                      <a:alpha val="40000"/>
                    </a:schemeClr>
                  </a:glow>
                  <a:outerShdw blurRad="41275" dist="12700" dir="12000000" algn="tl" rotWithShape="0">
                    <a:srgbClr val="000000">
                      <a:alpha val="40000"/>
                    </a:srgbClr>
                  </a:outerShdw>
                </a:effectLst>
                <a:latin typeface="Mongolian Baiti" pitchFamily="66" charset="0"/>
                <a:cs typeface="Mongolian Baiti" pitchFamily="66" charset="0"/>
              </a:rPr>
              <a:t>Anasazi Designs</a:t>
            </a:r>
            <a:endParaRPr lang="en-US" sz="5500" dirty="0"/>
          </a:p>
        </p:txBody>
      </p:sp>
      <p:sp>
        <p:nvSpPr>
          <p:cNvPr id="22532" name="TextBox 2"/>
          <p:cNvSpPr txBox="1">
            <a:spLocks noChangeArrowheads="1"/>
          </p:cNvSpPr>
          <p:nvPr/>
        </p:nvSpPr>
        <p:spPr bwMode="auto">
          <a:xfrm>
            <a:off x="6781800" y="1470025"/>
            <a:ext cx="2743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a:latin typeface="Comic Sans MS" panose="030F0702030302020204" pitchFamily="66" charset="0"/>
              </a:rPr>
              <a:t>Pottery was made by women. </a:t>
            </a:r>
          </a:p>
          <a:p>
            <a:pPr eaLnBrk="1" hangingPunct="1">
              <a:spcBef>
                <a:spcPct val="0"/>
              </a:spcBef>
              <a:buFontTx/>
              <a:buNone/>
            </a:pPr>
            <a:endParaRPr lang="en-US" altLang="en-US" sz="2400">
              <a:latin typeface="Comic Sans MS" panose="030F0702030302020204" pitchFamily="66" charset="0"/>
            </a:endParaRPr>
          </a:p>
          <a:p>
            <a:pPr eaLnBrk="1" hangingPunct="1">
              <a:spcBef>
                <a:spcPct val="0"/>
              </a:spcBef>
              <a:buFontTx/>
              <a:buNone/>
            </a:pPr>
            <a:r>
              <a:rPr lang="en-US" altLang="en-US" sz="2400">
                <a:latin typeface="Comic Sans MS" panose="030F0702030302020204" pitchFamily="66" charset="0"/>
              </a:rPr>
              <a:t>Designs were passed down from mother to daughter.</a:t>
            </a:r>
          </a:p>
          <a:p>
            <a:pPr eaLnBrk="1" hangingPunct="1">
              <a:spcBef>
                <a:spcPct val="0"/>
              </a:spcBef>
              <a:buFontTx/>
              <a:buNone/>
            </a:pPr>
            <a:endParaRPr lang="en-US" altLang="en-US" sz="2400">
              <a:latin typeface="Comic Sans MS" panose="030F0702030302020204" pitchFamily="66" charset="0"/>
            </a:endParaRPr>
          </a:p>
          <a:p>
            <a:pPr eaLnBrk="1" hangingPunct="1">
              <a:spcBef>
                <a:spcPct val="0"/>
              </a:spcBef>
              <a:buFontTx/>
              <a:buNone/>
            </a:pPr>
            <a:endParaRPr lang="en-US" altLang="en-US" sz="2400">
              <a:latin typeface="Comic Sans MS" panose="030F0702030302020204" pitchFamily="66" charset="0"/>
            </a:endParaRPr>
          </a:p>
        </p:txBody>
      </p:sp>
      <p:sp>
        <p:nvSpPr>
          <p:cNvPr id="22533" name="AutoShape 2" descr="data:image/jpeg;base64,/9j/4AAQSkZJRgABAQAAAQABAAD/2wCEAAkGBxQTEhQUExMWFhQXGBwaFhYXGB4bIBYcGB8cHhscHhobHighHxsmGxkeJDQhJSkrLi4uGiAzOjMtNygtLiwBCgoKBQUFDgUFDisZExkrKysrKysrKysrKysrKysrKysrKysrKysrKysrKysrKysrKysrKysrKysrKysrKysrK//AABEIAJUBUwMBIgACEQEDEQH/xAAcAAACAgMBAQAAAAAAAAAAAAAABAMFAgYHAQj/xABGEAACAQIFAgQCBwUFBwMFAQABAgMEEQAFEiExE0EGIlFhMnEHFCNCUoGxFWKRocEkM7LR4UNTcnOS0vBjgvElNKKz4xb/xAAUAQEAAAAAAAAAAAAAAAAAAAAA/8QAFBEBAAAAAAAAAAAAAAAAAAAAAP/aAAwDAQACEQMRAD8A7jgwYMAYMGDAGDBjxxcEcX7jAe4MfNGYfSzmdPPJElSsqRSMis8SXkVGIBYgA+YDe3rhxPpOr2qB9Yp5lZNJdafqIQtmZSY5NanZy24AYWvfSpUPovBj57f6R3pyv9pro3RmkMNVTRPr6hbUCySRMVu2oAgBdNhwBiaL6QKhimrN6NykwmA6VRFqABBhLdDToN+Tcjm57B37BjiSeIa6DRqrMtAWZqgK9axLpUKSqFd2MYEwK3F/KDxvjdcgzatkiBMlKz/WSZSrSyCKK+p4yBGNMgBGkORsRgN4wY1TNqqranikhkjRhOJTqV0WSm1EiN9cTMkhjKg7Aggn2wpUrm4gASSlaXpy2KsTqd3HSYB47aUQ2NzvccYDdsGOT5v4vzaAt1RQwB2ZYhKZQbiw2JjGsCzNsBqLC1xYHevDOYzOhE+lygUPKiFIy2m7adZu4HdrKATa1wwAX2DBgwBgwYMAYMGDAGDBgwBgwYMAYMGDAGDBgwBgwYMAYMGDAGDBgwBgwYMAYMGDAGDBgwBgwYMAYMGDAGDBgwBjF2sCfQXxlil8Zz6KCsYAtanl2HJ8hwHyJXyRuzSAm7yuSlrWQ6Sp1b7m7C3bSOb46vlf1bLTFWUZqDGaaJqyJz5jBUFk6iOthqjkVdgBYnkb6dLTwHLIXaJlEGywTSMFWql036ULG2tiyuARtdbHc46V4E8PVZNPLWU8NHQ09NJEyOdLzJKLv1dZJCmS72bRYttgKh/E2birbLqVkrFWG0LOkZEkRVXjnZ2OlmCFRdjYnkEnDuUZTEZHoszioQ9ZF1KGsghQIWkUgqsiqFLAkMt+5G51Jiud/qdW9JLOKaehZ5MvqZTeN4GOoU8mlNbIysd7mxBUDs2OT0JzGmrYIRpghmaTKpmHTKSszO1PH5rnUoO1yV2YgEgAIfCHiCrglGUSZfHUdLUFge6kOpaQsrlGIDnSbny97qp2svEXiXOcoaN55BIk0kjFNpI1F7iNJW+0VgCdm2AVbavMB74arZcwkgrY5EFdRvFDVM5ULNT6jeUa9JQ6dYYWuRe1jthzw/l9NVmuyimlaehKtLFNpYrRzatkVjs6E+YEEarPzqLYCeh+kfMJGWlfL6g1Kw3LU7p9pqA0yG8TIiHkMpIBO1+MWFR4srKanmWph1VcGmoMLy6urSv5X80YVWaMEg+UgWDWOFfDWZorKa2oWkrsviNNVFyLTwMPs2Vr3LghWBF9ydjqGM6NZKzLkq6cmWpy+WQU80ykGsgW4Kvfc64mt7sva5sFJl1fNmSGejyemV0kM0ksi9QyCMgrCjvH/eMF0+U2AH3LjGxZXneZZjUxvGxpaBwFUoUMliJWDEOGGoGHQQOCyncahhDw9XvT5ZV1FHKsVIhWppurbyOTeajdTYlW2CEDfqKQb4ufDMiirhlB6a1sSz09OW8uqVepUg7eYoYwy2tY1EnZsA9nnhHMtTyUebyqSNo50RluL2AKrZRwLhCfW+NFq/pNzjLJRDmNNHIBez20dUC3mWRLodj2W4vuAdsd3xqn0k+ElzGieKy9ZRqgcj4WHa/IVgLH8j2GAZ8CeK0zKlWoRdB1FXjJDaGXkXHIsQQbDY8Y2LHzV9DHi0UEtRHNqWNwrPdXYR9NrOxVFYg6WPYDYXOwx9JxuGAINwRcEdweMBlgwYMAYQzCtZGAAWxR3JYnYIUFgFBJJ1/y98P4r6iMGpiuL2jlI+eqLAZRPUEAlI1J7aybfOy2vb0/iecYR1MzMQFjIFwW1N8XoPLv3v6cetppnLtoUkAfGw7D8IP4j/IehIxJJIsagAeyqo3J7AD/AMAAJNgCcAqlRMXZdMflAN9Tb6r/ALvtghqZiSpWMMORqbjsR5dwf9MQxNIssrN5hZNSKPhHm3Xa7W7g7nkW+EvSxhwGVt+Ucb8/qp9P/nALz1EylbrHpJtfU2xJAUW08Em1/W3rtDFXzNpASMsb3GtvKoJGonT3sbDufYEh6CXWCrgBgLOnI39PVTvY9/YggLZUqRw34F2JJJJJ1Ecm5J4A/IYCSWaVQSwiAH7zf9vPtiCernSJ5DHGNKs2nW17LcgX07Egfl74bijLEO4tb4F/D7n979OPUlPPZS0E6obWjfU3p5TsL7Fv0/lgJ5pZ1FwkZtyAzXt3t5dz7Y9jmlIBAiIPB1N/24lhlIOh/i+6ezj+jeo/Me2EylDrUEqT51H+JR3N+QORxvsQVeumBsUj1BlFtbcO1la+n+XqCPfElPUzPchY9P3W1N5vUgafh9D3+ViTNYUkSMmzDWliDyGZdrjlT6cHbDU81jpXdzwOwHqfb9f0BaWpmBChYyx7am2F9yfL/D1P5kD1MwkVNEfmVmvqbbQUFvh/f/lhqNFjUkn3Zj3/APPTFdKZGqI2G32culD94aofiNrgntbjvfgBO1TMGClYwD8J1NYn0+HY/rjOaScC4SMn01sL+tvLzbt39sTqyyKRbbhlPIPofQ/6EYjgkKtoc8/Ax+8AOD++N9u4Fxw1gxoKsuSCF+FWUqSQQ+q3IFvhw7hGljAnlsLXVCfmTJf/AM+Z74ewBgwYMAYMGDAGDBgwBjRPpnzQQ5cyalVqiRIRqJAIY3e7D4V0KQT6H3xvRYWJ9Occn8Y5mtZU/aRyRUlOFTqyI4LSTSxfaRRlb3RYnAc+rWGxOA5ocumniWFAsx6bTUyrP5cupzKWL3a1yxG+rzIoW+7WXdM9zQ1cKVGZyOtAdKUlJAGWTMXW15SCdQjLeZQbWBXvYvDTeHYRGIljVauCqqojUyjUixpabqOgLdYhJE0o33ib3Asbl6WZJpEOuorcsk+sQM4JaqpqhbSRiw2YHUBYWBCgDk4DWsqq0ip5KerhgqVpZEmJncMaWAkg07SDTqqA1wIvhux5tpE8FCle8a1c7UsktxlVFAp/sqm5SWRIwLXsDqJFxdthbTnVSI08aRUTRU8bWocuKaJK2oF7TTI3m6Cea7ObWH/EBZZVVSSrUVwVjVIGp83pYwVaVEBQSwH4llVADYFQbEeU2JBTw74Rp8xlnNeDDXUo0VmgxmOYSK2mYmxVZNN7kcMobY3sxSzVEipFk0i0eXUzyaaudgFqJXY6YxqBLprcKCQfzYAG0y3L6bMIzT0atT5TGEM84DRtWsFsEDuL9JAPM7bk2AsNzDXdAZjSCr0RZZFY5cYSDTPKCTqlkBAEgtstrHffnUGbZRSZvUdLMqd6bMoVJkSMkLNGCAHV7EMm9ubjcXNsSUOYV1Trmysxw0VKGipKdk2rimzm+oAJsdLA8jfvhTPKWWklMQmFRmuat0jKo0LTQ23Kr5iEW4PqQpPK721R4ceilo5U6lRS0lO0JSI+eCRgQ9SIxfqEqxuoN1G4B4wFOMgy6YT10ssqUkMmubLnXprHUqukqwB8zG6gKvJNgSG0jOklqlpWctGZZBppVSytlrTSwQfV9gFsqSxHSQu6MDzfGPhiihQhmqC+XUj/AFieslOn63WNYKfNclY7jYm+uw3Ix7kSq1oqOEBE11OiqPTnj0hpIwUNxLG07RsJlvZQVO4U4DrVM5KKWtqIGoA3APcAkA2v6gfIYkY41XwznumCMVRQSMA3Uj3SYyL1LgAXVyLsY7epFxciD6R/EE8NI60cE088ilVMSFuiGAGtrAkHzCwt77AYDn/0DFjV1rAXgmZtLdnaJrkfks4O+3mHe1u4qthYcDGp+CvCEVLTUWkPHJEhaRQbdR5lXqdQfeIKix5GkAG22NtwBgwYMAYra1WM8QU2vHLdu4GqHgWtf58c78GyxW1swWeI7kmOUBRyx1Q7D/yw5NgCcA07LEoAB9FUbliewudydyST6km1zjyCE31PYuRbbhR+Ff6nvbtYAEMRvrexcjtwg/CL/wAz3t22Aj3l7ERev+8+Xon6/LkIKOrUzyAX3CaT2awa9j3/AKgEi4BwxKOmdSjyE+cfh/fH58j3vyDqwWENJKpG1k9rW1WI9CPXE0MpB0Pz91uz/wCTjuO/I7gB7NDqsymzD4W52PY+qn0+R5AOE8nhYorSWuC2lQbhfM29yBc/lt/ElkqYzcC8Z5A+57j29R+Ywpl0peMKh2u2px28x2X1b37YBuWQuSiG1viYdvYfvfphbOysdLKAP9m4VRyTpP8APuSfcnDjssagAeyqOSfQX79yT7k4SzKE9CdnsXMT8cKNJ8q+3qeSfTYAHjplX2/gVI/RgcYwykHQ/wAX3W7OP6N6j8x7E0RB1pz95ez/AOTeh/I+3o0yruCN9wdmRh8uCObj2IuDfAJZnCyhenpsZUurEgAlh5hYHvyu1+bg3u7GixqST7sx7+5/ywlX1GkKshAIkSzcBhqH8G9R/D2aRC5DOLAbqh/xN7+g7fPgBELkM4sBuiH/ABN7+g7fPhWoqlFTGD2jkBPZSWhsCfU/1F7XF25ZCx0Jsfvv+D2Hq5HbgcnsGgaFRNEoHl6Uu3N7tFe9+b9784BmaE31p8XcdnHof6Ht8r4AVlU7fMHYqR+hBsbj2IxGGMWxuY+zf7v/AIu5X97t32F8STwm+tPi7js49D/Q9vlfAL0QYTShiDZI7H1F5NyOAflttfa9hYYQo5Q00hH4IwQeQbybH3w/gDBgwYAwYMK5nXLBG0j/AArzuosO5LOQoAG9yRx62GAZJxWVFVBKNLS2CyaPLI0ep15QMpGux5UE7ix4tjXc0zaX68QGBSnFOnSBIBmrZdGprEaxFDdtPBvfylQQpmeYpFJltTTP9hUTmOUxoqLI0ysqMw0l9QlN7Eng39QG2moKm6qREoBGhQNtPDa7ADcW09xuRaxXikiMojUE6rlwpBRNBARWK8dtKbfevuTfQsnr8wip2pXmppGgdhNM95AhZ9S9SaQoiMCfwzNuh0bEDyq8Uz0YgqaiOCqy99P9oieSQxyKwTWLqIxYs1gqJfSdwQAQ2ynjUTzFmV0E5lhEDSMyGSMK/UREIJuZGFyRuuy9kYRDUNHLSTs9XSAhxJHonkjKEdI9ZVZVLkMGa41X39Ic7zmeKoMumoraKoRDSLSID0XAGrUymzKx0sGfVa5sBY3pIc+qJJnQB0qTYPT0CpNNGoWyiprai8akG+wFx6gk4C68N5RJA00uud3qgJdbwRrUREEBo2lY9HT5TZABa5IFt8OwRQiognqKiODMVjIljjl0xz6gFu6MPNwm43BCjUwVcU1R4hjpSKevimopW/uKwyfW0LNYk9SVLKwLsCClguqxAIxhmorIomWRnr6Ga/8AaKaNZZQjajZoXZoiLsqgxIBZbkbBSFzn+U9eop/rrqaQhV+qFrRGY8MsgCmXeyiOQKDckXPlxX//AOO3qEpJIZaGVyJMvlA6YNwHaGWNmaFwQbLp2YHiwIrsizOSBXWjpJ46drFqzM5NEasNRBFOWQBSbbx6eR5dgMQQZ5RyyKtXnDOyK+mOBmpKeSxa4Lr8W+wbUAdOwO9wux4RjoYZHy1ETMH2R6xixUE7ojt5fKl1Fr3C7lucVw8M0tGKeES1UdXKSevBIWndnOpzNCmpTGDYa/MBtc/exQtUzQxywzA5czlVpy0k09K6NcP1JJGmhYG58uhORc77M5xnIDLl+XtTJNJHrzDMaeMKkcaqWcgqTayC97i1wBYnyhY1MzSRy5bNVx1ZiAlFRAumSF4iGUTRn7JhqG95QSL3ANji3zLxHIsZkqadZWiQlVpondr30maKYgotlYEoeLMdbWIGuZXWQtlM1Pl1HXx07XX65DGjvKykFn0dRHYMqlTawF9Ox2xDNnVIZaL6y6s9GSqEvNRu9gLa0nRg1iiXJnG47jYhc5JltJLUTiCFopYXieq1xBQ6upbS0WpwyOhJCgDTJGhAscPUdZK0gJlSWpEhiFQkIjKompum6E67csYGALAl0YW1LTZfmTvX5jWmkYUcmXFmDBHSZ4glgZIS6m6lhYG9huNtskCx08a9SNIqiCPQkc0Jcgj7JQamIazHvpPXGlmHlAtgOhxeJIryK50tGAzWBYFCSusWF9IYFWuAVtcjSQxuI3BAINwdwR3B7452tcIZrvVSvM0SK8MhlgLS38kkUUkgjYFQ2tELXKDSLkq20ZDmRKgSsQxCkBxa2tioCt047jVZbMisDzcMpIX2DAMGAMIVeoTRuEZgEkU6bbFjGRyR+E/ww/gwFKK/qsydKTQhsy2Xzn383wX29yCOAQZ6zMnVRaGS5IUE6bLfufPx7dyQLi9x7TwalYg6XEkmlrXt5uCO6nuP0IBDUMocFWUBhsyncb+nqp9f0NwAqYhIkjyCKUsQt7lbPa9xbXZfb+u+I8jyeJ4YJJIY/wC7QhdC3uVFyzb3axOw2FzzsRbKxjIVjdDsrH7t+FY+nofyO9iVMqctBCim1okDt6eUbD979MASZbCxKpDELfE4jXb2G3xfphfN6Gnp4CyU6ApbQsca6iQQQF2+Lb+pPfFuzLGoAHsqjkn0H6kn3JwpWQnpszG7nSNuFGoeVfb1PJPyAAY0tQx85ikZmGxGiyrzZfNx6nkn02AVzSd5kmiWGUeQi3lBcsptvr2T37kEbBTe0kjMZLKCVO7oOx7svv6r35G99WUsSuAykXHwON7X/VT3Hf8AngKWuLs8EbQl0MpsZQpC2jkI1+Ylh6EC+wv+LFgmT00aktFF6sxjXf34/ljCrqhrh1+VlkJb0t0pdwe6n/TnDaIXIZhYDdEP+Jvf0Hb58AkmSwuQzU8QAN0UxrsfxHb4rHYdr+vCs8ixVIigi0l4zqaNFAWxBtvYGQgkgb2AJPYNcSyFiUQ2P3n/AAewvsXt+Q5PYGA0q9TRby9P1P4r3vzqvvqve+974AFX00NoJbKCbAKSe5+/csf4k4rz1Hkjl0SX6b2KlSq6jGVAGvzKQpue/wC75bW8MpUhHNyfhf8AH7H0e35HkdwMXi6ZLIPKd2Qd78so/F6jv8+QqKKiFQ8/WgUWkAOtVJcdKPYbmyb8E33I9y/UZfALKtPEXPA0L/E7bKMY0tUNU2jzM0gKjtbpRbk9gP8ATnD0UYQFma55dztx+ijsP9TgE4slp0Uloornd2Mai+3y2AAt8h+eJslt0VsLDzWFrWGo2Fu23btjNFMhDMLKN0Q8k/ib+i9uTvYKZV/dj5t/ibAN4MGDAGOVeKs3FZJXRPEXpo+hBFqDWkllnEchQAgOwI06/iQodPLX6hUy6EZjwoJNvYXx89+E87llmjipgKipZI5INQvFRyyBVqp5V2vJq1MDZvjBHJUhvmehqSpq5J6+GjgqJVddCCSplCxIgVNWoKLhrWRiDfi+1R4oaKuyLVl6PH9QnDdJx516GoMWDXudMhkN9zY99sV2Q1ci1i1UKLWANeWsqnXqzR6xHI9NCT9jBGxY3tsL3IAsNn8J1kb5pmE9OwOWzQq0srLpiNQukEKWsDdCxY2559SFFJQlW/ayVlLDSVsUck6VCdW0yWJ6cN7M4cG3mupZgMT+A8rkmrHamhliyWVGMkVSF0zF1IvFHbyoTpYdgNW4uFxVUdNlsFWyZbTvmtTqYxozAwUiG52YjS3mYC5v28wPN8uRy1VSkGbZoOpJqK5dSMUUCxbS5G+nQv3t9jZjvcK1Kn9iTS5bUu/7Nq9Rp50fz04caW3tcW2v/wBQvcjFt4f8EPBB0KyambLUMkvVSSSJp1kto6hjdF2sW1MZNmCji4j8NZGkprsirPtIYCJaVw41pG5JUXtcMuocj77D4SuFMz8HUOXLF+1MxknpoiTS0jC3e7XVSS+5G/lAvY7G2Az8DZi0lXNl6Fsxypr2mlQkQbE6C7Czi9h/Ai2+HK7w5XZWz1GUztU04dmmoZT1Dc3LaW+K4vwPPcC+vg1+ceJqgwAtfKMvuFiijQfWqhb8RoLCIFbb28p7t3xyTKknLVfh+vaKcAfWKaoN+qRazODfzHe72YEsbFTfADouZVBzCBGrUibTPllU5Vqdh5S8SFunuFvpYEE6u+y3XiIs9Gal6OCfLhFc0s0Rpp6VVFnCMdiRpbjST5dJOxNdlcf16ZpoR+zs9p1+3hIIjqAdO7ruWjbbcbqWF9XkbEuf0iIqVPiCpErqNcWXw7JfawCA6pTcEEsdO+5tgDw/4UWSmNTklYyQShg1JVJ1YmIuDGwa5SxJufPe/JBwlNVRiGfLaykjymeqAAqokXoS6SD8VxYNYjSSbBuQTi4o1r61BJLL+x6FCBBCgVJGC20Fy1gqbfAAAeCCLEw51U1dNA8GcwiuoXBH1yBBriuDZnjtZSouQ6jaw3JOAVzOjzOOmgp2pi0UZCwzZZUGAHWBGrSLpZ9tZfUoK3G4IviVcxq4s0hy5KkZgjC9VHUQqfq0Z0liZlA1EqeGFt0H3tlcr8I5jTxf/RsxSaiqF8vV5iDG2tDawYb3I0n90kCy1OFotWW5M31nM5SfrVWRtEBfWSxJCkGwtvYncliBgLzOUymGseOnrBl9YFOsxj7ElreWWNh0Tx8N1J9b2wvLkxoC08tOJKVhqnahdRFMpso6tDNqSxB5ia/oBc4S8NSR0ss2XUVF+0XALZhNI6gO+/2YLqVIB1ABuSW9zi38N1Yps3koqPWtHHB1KpJH1JTPa4EZ30ncavMQxLHlb4CvpPGMFLk0JqoBMKiaURUhA2hErbBG1WRE2C/8IuOQzlFTS1CyvTVE8ZgpZv7BULd4CxjkEiGS50hokIB1qLi2m9jq/iDPZK6oOYIGVFlWkys6R55ZCQ8xVx2FyL2sTGOVY4u80cRT9OSqNXNSUuYGdjEI3jjMcXTVhfzDzbNwdXYDAdepJw6K47jsb2Pcfkbj8sTY1zwZW9SN7FSoI2VtXSksBPC29yyyqzXsARIthtc7HgDBgwhX1rRsqqqm6sxLOVtpKCwsjEklxtgIqQsmthdl6j6l5K7/ABL/AFX8xvszk0WsBlazDdHG/Pr6qe4+RFiAQhkdWxDCVBG5kksA2oHzHhrDzWFyLbe/OHHjMZLICVO7IP5so9fUDn58hnDKGBVhZhsynfnuPVT6/oQQE8odY6WnAH+zQKqgC50jYD+ftucY1EryP9iqEoAVkMhHxXuLBDdCALi/8CAQtk8c6KFZImkRFQ/asLKBYaR0j5W03vfc7H4bALaCEg6mN3O23Cj8K+3qeSfkAEczJljaxIj8u4Ni51DcEcIPXlvl8XldJPdQ0cQjN9X2rbnbSrHpfCd/mbDgkHytr9UOy+c2ugOy2e19RA2uNtt/TmwWEMpB0Pufut+Mf0cdx35HcLi8ZjJZblSbsg7E8so9fVe/I3vqkBWVfbuOCpH8wwPf5HC09YYkfX5iqsynjqBQTbjZ9t/4juAGFcqO9K1lb7UlTseYpdwcMyyFiUQ2P3n/AAewvsXt+Q5PYGpr6apBV0SNQrl2USMx3VlLIOls3nuRYgkXtcm71M8oUaI4dNrgiZje+979Lcm97974BolYkAAPooG5Ynfud2O5JJ9STycIdGTratXn6fw3Oi2r4eP/AM7Xvva3lxHT1EqveWNNWoKbSsdKsbKVUxgW4vvf14AxL9eHXDAHp9O3U7fFz/w/vcflvgHgVlUgj2ZTsVI37HYjYgg+hB4OMYZSpCObk/C34/Y9g9vyPI7gZTwm+tNnHrw4/C39DyD6i4KlVVFysaxhiwYsHcpoKFNrqrHVdwQR6Ag8HAe0Cqj1TWVftQWOw4ii3JxMqFyGa4Ubqh7nszf0Xtyd7aamCKoWVuosTBmDp9owBZVVfN9lYsAmoCwG5NrqNL1XLU6Dpjjvte0rXt3t9lzbANSyknQnP3m/AP6sRwO3J7A45QtolG+xbk3+8e+FqKtCgqVVbBSuhy+vXq7sqktdTe9/UnnDGTk9Jbixu1x6eY4B3BgwYBXNP7mX/lt/hOPl/IZmFDLNTsIBRmCRrgE1VR1Sy6nAH2aKpIjN91B3JuPqiRwoJPAFz8hj5o8L5OVhlWCoV+rTxzquy2liVpCNRIuFKvCwUn++Um2+kKyvESzxhYGmV2E0MCIV60M6mQxsUJbTHOtgoBJGvcWGLj62k3TOZu9Qy3FPlVELLHbhX6e0fPC3cAb8WxqtXm5ijkjhdk1srw9KS/ShlVzJAziz/EUuh2ujE3NidzyR2hELZIkWsRtJJLUMjTVDRjVLTpHe+nTY2QA/vAg4C3znxMGyXXksZpOlIFrYohaSJSrWYvbUVJX+8Hm27WYC38CLHU5POaOp6Va5LVVVIQGSVypckm5VSlwrLbgm4YHGuZnWEGPxBlunzWWvpR5tBI8+oAfA2nckA30t3NkZqPLqp1qIJJKbLRpFbEIyNLNqfSJFF5ELxoAp1aCylQAbKFpk+ZJRxyx5QPrE5BNZms4KxR9zYte/qBvckfHfDGV5NAKGfN0lbNa5N7uGKxOpG/SazeRfNv2AsBhamYZzNFR0kX1bJaQhpTa3Utvdjf4msbXJIuXYk2AlzHw6InbMvDlQHEV+vTI5bYG9gnLIQCdB/Ddb7WB36N3jmhkzAH9o5tsTFI4jaFb2tHqFh5bnUBbgC2935fHUBZv2dRrFmUo/tH1iPo/VlTmSZyAGAuDsbm4vuAuKCnanz1vrNGfqObwDUEVrLPptZr2G44vyAQGuLWVkyyoq5DV5+6U1PTfYuNAjkq2j82hSoBdWIvdTbbygcgGMknrJZ3mo2NTUsuifNahQkECj4hToQF0g9yDex8gDHFvnPg+oooBXUZfMcwb4qmRuoYRZrvDFw3Nty9uwsThSlpnzuFizfs7Jac/ZqAq9ULe5ZidICkXvYqCbeYgkV0UFblmubJ6xa6gR/PECJSm++tF3A/fjtcb7DAJeD6SKv6ktdNNX10ZJTLpJDFc67GzyMFIA30LawFrHjG1z0eY1NP8As2ko5aCltaeWpl16EN9cUTXJaK3BB3G3lB3xos0yrxANEyClr9gjAgOSL6dD2HUA50kX/hfFF4kyzPWEWVSsZKdpQq1VjaVT8AkcXNlsTpO5P4rLgHI8yMka5NksriCPUaqvkNgqFiXKsLAJe+4tfgbXY2/hmbLny+ejyeqSnq3XR1ZRoklKtzqO5DAsAVuU13ABGNey7I2kvk+VyApzmleF2bt0lYblBuAl/MSd7ayXc4o/DEzin6vQkjVUE8WoKdN+WKmNm23cjfVyTwFXlUv7NSOhzSkmp4+sXWtppGQs2+ksybPpB23uAB5ebs1k8M0n7NylmFFIwlzKt1sSym5cNK4IVAinc7Mxt+LVFmLV2XQss7rmuTzWDSajIFXYDS2omJr207lbgWN8eZm8C5VGMoklFIXvmgUg1IVggBYbeSwcHTZCfYtgLHM82lqKaVYcuSpySnfoxhCwmAgA+3R7kkXJ8wHFwfvE1lDUVFWkUFM5q6OaVYJJpEBq6SJ3Vnhkk3tGQtw+6nTYWtpG5U0VTLHAMiljipKWIMqub/WJZQWMci3utkOq7Wu0gI4BGr02bSfWZa+OFaetpFK5nSKSBUR6gDIi77KvmJudwp3uCwb79GeWpEZZIpFJnBmmiUnSrSSyNC6Lwt4jpNtj00/PfsaH9F+XPEsolWIOqxxh4wbzxQr04ZWuTYNGgso2+I/esN8wBhCoQGpiuOI5SPY6ot8P4ra1GM8QU2vHLc9wNUPHv79sBDU5ckjMq9QAtd2WWQAHnygNYPfe4455xNUUcajmYkmyqJpbsfQef/4Fzhp3WNQAPZVHLH0H6kn3Jx5BCb6m3c7eyj8K+3qe9vYABVZdSNDJMQWYNoZ0LF7EgjyFrt23F9zcgAmxtJIw4VlaxG6ON+eQR3U9x7A7EAhWjrFaeQC9mCaG7PYMTpPy37XAJFwL4ZlQodSi6k+dR2/eUet+R3555DOGUOCrCzDZlO+x7+6nff5jkECoocqhEJ1dQKWYm00u5Lm2wfm9gAPYDsMW8sQfSymzDdHG/Pb3U7XHyOxAITyaElFeS1wW0qDcL5mudwLsfW2w2HJLBjT5SNRdjKtwBpE8p2F7Fjr+Lfgbe52wjn2Xq8E6q0ulY31N1pDuATZbta4PJ7fPi5kcuSqmyjZ2H+Fff1Pb58LZ46x0soA/2ThVHfynjt+eAbhlIOhzc/db8Y/QOByO/I7gYvGYyWUXUm7IOxPLKPX1XvyN76pPLKpFtu44KkfLcMDvcexGMYZSCEc3P3W412+WwcDkd+R3ABPOqaOaOPV5lMkZBViLgsvDKQbHuL2I5vjGoy9NVl6jSEW3nlsFvyx1Ha/G25/MjLM4GUKY9IDSpdWvYEsPMLd78rsDzcG5LqIsSkk+7MeWPqbd+wA9gBwMAmmWRxoNTy2Uc9aX+Q1/kBzxzhFKBhUxyKXDdKQBHkZgVDQ7NqJs3oR8N++4NvHGWIdxa3wJ+H3P736fxOFKirUVMY3sI5AzdlJaHk/+WvvbAPDTKpBHsynYqRv24I2II9iDwcYxSlSEc3v8Lfi9j6OB/HkdwMp4TfWmzjb2cfhb+h5B9iQQFZVII9mU7FSLHtwRsQR7EHg4Cv8A2bG1TK9mDdOP4ZHXkyX2VgLna572F+BizpoAihVvYcXJJ/Mkkk/PClErCaQMb2SOx7kXk57X+Xz24FhgDBgwYDF1uLHg84+Uc+oGo56mhebpCOQmNhqIaOUDWmrY2MeltJ2YoRyRf6wxyH6c/CbOsVbTRL1YiTKyr5nA06ONjpIPxD2vwCHDMzq7OgjsvRVVRkJuSpLa762sxZifKbDsBhd6ou+qW5UvqYJZfitq0gDSpIHp2GFmNyT64y0DTe+9/ht233vx+XvgNx+jGSqTMo1ovtNW0wN+m0JtrMlwLKAeSObWuSAbH6RMuhoKhkglY0tT/wDcU8bAdNo2DaAxUi6k+Ulbi7L3ONRy3xDNBBLBGQqylSzKAreW/wB9bMdiRYkizNtvfEsRjRTIJBJLcGVWJUOkgBdBw+u4ZWZTuH29SG25LmipSR0lc0zZTNIHjnh8hV03eN1AYlQx3Q9wGUkWOH83ylKatMvh6rEjpHreCJjIQosDpJusq73KElge3ppfh7xKtPJKrQJLRzEiWlcki1/KVY7rKoNg/ONgzDxdQ01PNBllO6mdRqnlPnQEeZOTqsRcHYAi4BIDYBiloIs5kM1GwpM1B6jwglI5Su/UhcC6SXsxBPNz6nEFWtRmTpTzu65nTBgI6kjTUWbUEVWGlZdNudpBb0uWfCea0VFJHmVbLNUVz3dYYgto9YYBnJItdbEDYASLYGxtsmZZ7QZ3eKoX9n1yMOjNIQDa90UsQrE2JOg2sdwd8Br2bZxPmKRZbWSihqoLjTIOlDPsCokVRZJNgVNtBDbWuAbHOvD6JUQRUgbLs3EKMURmWGoYrukUmo2a4t+EnUCSQSVczkWWY0OekLOt44Mwj0ELa9hKwtqQFgbGxGvzAX1DZ8h+iyd2iatzFpaSl3pOjIR5QQwbX9wWFvKSRYWYBRgNEzSIVVSYcwX6jmI2FQF0xzuDZWkRQNJNv76M2P4Tti2bx/W0SS5bmsUjgpo6iOFlVCCAyyWKydrMfQ3JxsH0h51Dm8goaCjWslXmr4Snv3Eg5Xm+o6SQLBjbGx5v4foKbKoqbNahXWJQqytYSKTbaGwL2FrAAHyrvsNg51l9TWZXSyFFabJqnUvUQx9RBKCmsNGzCOS5t5ri6gWB2xs8+Z5BT0ENPDCtZ1iumFbNMzsNOp2JBjftsQRfYWxTZVLL4fYvda7KaogdRDfSD3K7qGILC3D6eRawvajM8jypTXUaLNPUA9CNCWse9gf7pdWxvv2A5GArPFXhlsjZZ6KfXDO/Tky+b7Trh7XRUsde217XAPJvYs+KPCcVNURS5YyQ1zR65MtLBhPGQTIgU3B2DApwQt1AI3iRqiFkrq3+05vUgx5fRqoK0/qxXhdPfe43ub6istX4DH1SeV6sftmBlqpp9QBjZlJSIsTpCeU2PqAfh8uAw8O5TlmZCWopZJMuKLpr6YMFR4eXvc2CELYsLAW3UXubbw/mNP8AXwkUGkVqPGrFDoiiCNJHESD/AHsgYylSRpjaJbC2yWYZHQPFSVjw9OsqIhNLEjMkTgBXklqFA8sCtZza2o2G5ONj8J5T/aU1CW0ADqshXZm6o62lTzMJnJ8o8wYXtGAQuvo6yKWjoY4qhtU/3yDcAKAkartsojVRb11Hkk42fBgwBitrZws8XcmOUKo5Y6odh/nwBudsWWEKtis0b6WKhJFJVS1ixjI2Hsp/hgJoITfU27kW24UfhX29T3t8gI7db/lf/t//AJ/4v+H4kv2kkzMmmTQhs46b+c+h2+DsfxEEcAgsVeahVuEk5AuY3sLm1ztwP/LDcBmIg0koYXBCfyuQQexB3BG4IviWGUhtD7n7rfjH/cO/8fYVMZ0SNIqyknTcmNvtbBrg7WBFxbi3GwJxjkWUxPDA7wRi0aFVKLcEqPMxA3bc/K+At2Qxksouh3ZR9092Ufqvfkb31J5ZL1IwEbyXbU6nnzHZSO/qe3z4JMthclVhjCj4nCL/ANK7c+p7fPiDO6SnggLiBBo06AkYLEqQQEAFy1hsB6YC2ldY0Fh7Kg+8ewH8Py3J2BwnmUNqedm3cxPc9gNJ8o9v1x5TVak9RlkLEbERuQqneym3B2JPfbsAApm9V1kmiCSf3bAr0285dTpHHwX/ACJBHANwt54jfWnxdx2ceh9/Q9vlj0aZU3G3cHYqR8twwO9x7EYpK59TwR9JpFMhK9RCAto5dm1jcDsRc/rh+PKKeNLtFEe7MY1ux4vx+QA9gOAMBhmFToVFlP8AtE0udtfmG1h9/wBhzyO4DkcZYh3FrfCv4fc/vfp/E4UhyeJjraCMfhXQvlvtc7fEQfyBt63TnmjiqRHEmhnjOpo476dJBsdItrsbgHtc8CxC3mkLNoTb8bD7vGw/eIP5Dc9rxGILPEoG3Sl2/wDdFjxK1I1ssctgCbCJyT3Pa5YnvyScVwfqSJNaS/TfSwjYhNRjKqNvMCFNz3/6bBag9L/l9j/u/Y/ue/b5cSzwG+tNnAt7OPwt/Q8gn0JBo6OjWokmMsC26o1a0F3tFHZRcatHfe1+LEE4sKihhHlWCIueBoWwH4jtx+uAko5g00pGxCRgg8qbybH+P5ggjYjFhitiyanRSTFF6sxRRf1J22Fh+QGJMlA6K6RZfNYWtYajbbtt2wD2DBgwBjwi+PcGA4H9Lf0V9Lq1tGfsywMsB5UsbFkJO4LEeTkEm22w4ycfcEiAix3GON/Sj9Ecbo9TQIEdEu1Oi+WQINygHElh8IHmPudw4FhxZI2LalKAqAui7aWGm58zbg2ba+2r2xE9MVLB7owF9LAgkm1ha22xvviDAS6grXXcA3XUo3sdrqbj8tx88bBQZx0NLUx+3VR5ljAN0IYsTp1WCKB5SpurMb3OrWsZxSlb2JF+bG17EHt7gH5gYDpnhrNcuy/VPUhqyrfUSbW0MbhgNZDpJquSzqLhgRvcHNPEFBmminq6X6s5LdCens3SQlyFdQL6VNyRYCxZrLe+NCirlAs+7AMySRiz63F/OzC7AMQDf0a3N8K5fFdriQI48yEnSLrv8dxpbbb1PcYDcq6v6dR9WrunmAUGKOYMTIoZxsWAMupSDZWuV1EAMNjuyfRYUVoqmumWgjbqCJgqqAwUlmkL6EI1HULX2uAb45GZ2knXQ4aRtJMszgXZkGtXaUhNN9Q83I2uRiwzzNppERaqd6kxqgVBIGjia9rMyEhy0SXurA6ibm4Nw3Sq8cLQlqfJ2C07kBqiQMYlkVbO0aupbUVCk+Z79lud3/o7yfL6ieV51mr20gTVs2oQiR9gqK1pCbNbW9iNFwFFsc5zbN5zCtOWgeKME6Io10xlwDcsFC6rvp1KSSV3J2Jhy+tmKLTdP6yrDVFCHd9O5LAJC4IvYkqbHYNt3Dqv0ZSmKuqsqQpX5cwZupfWkQIJGo2K+YjSQNtW473XzzNcsyiYjL4IZMwY2EjSF4qUsbMNTEBbcC1iATqIGx51UeIKlo3oGKQwGQ6oY1jQaxYLqc8gMi3ZmOwJvxh7JaWmj6dbU00s1MrqpjiFkFr21yuB1W28wQBbkAstwuAvanxC0EE89NKaisLRLVVy6rwqfuRqYwiwllChgd7AWAKY2Soly9aSnMAedSOstO7hjVz/AO0lrCt7JDbU2ohfi7DHPqHxDFBWTvEumiqgVeI6W0AlXtotpGiTYHQbLq03O+G8u1VitSUNCShCBjEGCySLbU800hLCJSSUQsBfQSL7EN28NUs9XU1cJnV1rqSXVMwOpiogQOI7ApCpkfpxnSSrFjcFMdfyXK0p4ljQlrABnY3aQqoXUzdzZQPYAAbADGv/AEe+Bo8uR2vrqJrGaS5NyCTZdW9rsd+WsCcbfgDBgwYAwYMGAraaDUGINnEkmlv/AHG4I7qe4/PkA4bilDgqwsRs6Hfn9VPr3373GEqRymtuUMj3H4dzuPb1H54cnh1WZTZh8Lc7HsfVT6fI8gHARq/TIViShNkY9ieFY/yDHng721KZVKWghRNiIk1t+DyjYern07Dc9gX4pQ4KsLEbOh35/VTvv337ggJ5TIsdLAAOY0Cqo3YlQbAevJ/iTsCcA4zLEoAG3CqNyx9Bfk8m59ydrnCdbAdDO9i50jbhBqXyj+Aue9h2AAbghN9b2L2ttwo/Cv8AU97D0ACWaMZI20kqgI8w5Y6hwfw+/f5cg2yGMllBKHdlG9ieWUfqvfkb31ZyxBwrKwvyjjfY/qp2uO+3cAjyGYg6H+Lsezj/ALvUfn8sWUxksoJQ7so3sTyyj9VHPI3vqBWpqhqh1WUpIS4J2A6Uvmv3Q2Nj7EGxBAaRTIQzAhQbop2PszDsfRe3J32WDMER3pWsrfakqdjzFIbg/kD+QwxLKWJRDv8Aeb8F/wBXtwO3J7AgSyljoQ7/AHm/Bf8AVrcDtyewK/1ROpot5en6m99V9V+dV99XN9+cNeWJbAbdhyWJ/mWJ3ufcnCBSTrar+bp/B922r4b+v73r7bYB6GUqQj8n4W/Hb9HA5HexI7gYyIYyWUEqd3Uc+7KPX1XvyN9mzBWVSCNu44Kkb/kwNjcexGMYpipCPyfhb8du3s4HbvYkdwAUpqoaptPmLyAoAdiOlF5r9kFxc+4G5IBdijCBmY3J3djtx+ijsPn3JJVoERHqmsq/agsdhxFGbk/mT+ZxMqmQhmBCDdVP3iOGYfov5ne1gFXqEMwsgN1U/eI4Zh+i9uTva3uVf3Y+bf4mxlNKSdCfF3PZB/n6DGGULaJRzYtuf+I4BzBgwYAwYMGAMGDBgOefSP8ARjBXB5416dUFJ8gUdY7GzXsCxA0hiRbVvxt80V9I0UjxPbWjFWA7MuzDf0Nx+WPtrFF4o8I0lfHoqYg291dfKym1rhhvx2NwbC42wHxzgx3DNfoBOommqwFsNKyqSfe7L/H4e9u1zpedfRFmkFrQLMCL6oGDWNzsVazX2vcC243vcANDwYu6jwhXIgeSkmRTwXQrc77WaxvtxydvUYqJYWU2ZSp32ItwSDz7gj8jgMY7X3JAseBfe23cbXtv29+MXVZ4h6sXRaCJU5HTUJZwXsxIF2AEh8rXtvYi5BpLYLYC3zbNopDGYKYQBQuuMSF0kK3sxVhqvuw3ZtjbbuktXpBQXMbFWZSBuVG9juRuWAI3sfyxDFTswJVWYKLtYE2HNzbgWB/hiX9mzXA6UlzwNDXO19hbfYE/lgGqPOngd2pyYw3ANnK7gjzEc7WvbcEjviTMs6mqrdaSWRlBPmdpNRG5JDNZQF1G4G2/zDnh7wJXVhPRp30jYu4KLexIFz62t6C4va98dZ8F/Qekd3zBxI3mCxRMQliCLs9gxO97C1tueMBqPgL6M5a+nJkMiRGQGKby6CqkiQqjDqEtwNkXYE3KgY+gfDmRxUVPHTwjyRi1yBdj3ZrAAse5th+ngVEVEUKqgKqjYADYAD0tiTAGDBgwBgwYMAYMGDAV2XVAu6HYmR9N/v7m+n1t3HO3pY4laMx+ZQSn3kFzb95R+qDnkb7NjNlitq8zgE6rBrb3vcdwb77Yz+pf+pJ/1f6YDOSMOFdGFxurDcEHt7qf8jyAcJ+H4PsIXbdukgHoo0jYfwFz3sPQATR5aFvaSQXNz5u557bf53PfGC5SoQR65NAAUDX2G1vXjASk9XYf3fc/7z2H7nv3+XMOdVIWMqAWbykItr21DfcgAbd8Tih/9ST/AKv9MQnKVsRrksxufPyfW9r9h+QA4wDJ0yr7fwKkfzDA48glIOh/i+6ezj+jeo/PjiJctAJYSSXNr+bm3G1rX9/l6DBLloYWMkh3v8Xce9sAtmFOwkg0MFDSkkWvpJjluy9rn0O19/W7zMsSgAH0VRuWJ378k7kk+5J5OIny0EqTJJdTdfNwbEenox/jg/Zo1aupJe1r6u3Ppt/Ww9BgJYIDfW+7+xNlHov9Wtc+wsAmtepnBFyhjsJBbSTqHe97e9rdr4nly0MCDJIQeRq59uOPbvjxssBNy8hNtJu3I9LWtgJpojfWnxdx2ceh9/Q9segrKpFtu4OxUjf8mBsbj2IxFHl9gAJJbAWHnv8AzIvjwZaLlupJcix83NvywC1BTsZJ9bagsosLW1ERRWZu1x6Da+/pZyWUs2hDv99/wew9XPp2G57BsEy0AsRJJdjc+bk2A9PRQPywRZaFAAkkAH739SLk37nATXSJfQX23JLE/PdmP5nEeUG8Sm1t22NtvMdttv4YxOWjVq6kl7WB1cDv22/0HphmmhCKFF7D1N+d+fngJcGDBgDBgwYAwYMGAMGDBgDHlse4MB5bC1Zl0MotLFHIPR0DevqPc/xwYMAunh+kHFLANyf7pOSST27kk4zjyWnUACniAXgCNRa247eu+DBgG44VUWVQB6AAYztgwYAtj3BgwBgwYMAYMGDAGDBgwBgwYMAYMGDAGDBgwBgwYMAYMGDAGDBgwBgwYMAYMGDAGDBgwBgwYMAYMGDAf//Z"/>
          <p:cNvSpPr>
            <a:spLocks noChangeAspect="1" noChangeArrowheads="1"/>
          </p:cNvSpPr>
          <p:nvPr/>
        </p:nvSpPr>
        <p:spPr bwMode="auto">
          <a:xfrm>
            <a:off x="1768475"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p>
        </p:txBody>
      </p:sp>
      <p:sp>
        <p:nvSpPr>
          <p:cNvPr id="22534" name="AutoShape 4" descr="data:image/jpeg;base64,/9j/4AAQSkZJRgABAQAAAQABAAD/2wCEAAkGBxQTEhQUExMWFhQXGBwaFhYXGB4bIBYcGB8cHhscHhobHighHxsmGxkeJDQhJSkrLi4uGiAzOjMtNygtLiwBCgoKBQUFDgUFDisZExkrKysrKysrKysrKysrKysrKysrKysrKysrKysrKysrKysrKysrKysrKysrKysrKysrK//AABEIAJUBUwMBIgACEQEDEQH/xAAcAAACAgMBAQAAAAAAAAAAAAAABAMFAgYHAQj/xABGEAACAQIFAgQCBwUFBwMFAQABAgMEEQAFEiExE0EGIlFhMnEHFCNCUoGxFWKRocEkM7LR4UNTcnOS0vBjgvElNKKz4xb/xAAUAQEAAAAAAAAAAAAAAAAAAAAA/8QAFBEBAAAAAAAAAAAAAAAAAAAAAP/aAAwDAQACEQMRAD8A7jgwYMAYMGDAGDBjxxcEcX7jAe4MfNGYfSzmdPPJElSsqRSMis8SXkVGIBYgA+YDe3rhxPpOr2qB9Yp5lZNJdafqIQtmZSY5NanZy24AYWvfSpUPovBj57f6R3pyv9pro3RmkMNVTRPr6hbUCySRMVu2oAgBdNhwBiaL6QKhimrN6NykwmA6VRFqABBhLdDToN+Tcjm57B37BjiSeIa6DRqrMtAWZqgK9axLpUKSqFd2MYEwK3F/KDxvjdcgzatkiBMlKz/WSZSrSyCKK+p4yBGNMgBGkORsRgN4wY1TNqqranikhkjRhOJTqV0WSm1EiN9cTMkhjKg7Aggn2wpUrm4gASSlaXpy2KsTqd3HSYB47aUQ2NzvccYDdsGOT5v4vzaAt1RQwB2ZYhKZQbiw2JjGsCzNsBqLC1xYHevDOYzOhE+lygUPKiFIy2m7adZu4HdrKATa1wwAX2DBgwBgwYMAYMGDAGDBgwBgwYMAYMGDAGDBgwBgwYMAYMGDAGDBgwBgwYMAYMGDAGDBgwBgwYMAYMGDAGDBgwBjF2sCfQXxlil8Zz6KCsYAtanl2HJ8hwHyJXyRuzSAm7yuSlrWQ6Sp1b7m7C3bSOb46vlf1bLTFWUZqDGaaJqyJz5jBUFk6iOthqjkVdgBYnkb6dLTwHLIXaJlEGywTSMFWql036ULG2tiyuARtdbHc46V4E8PVZNPLWU8NHQ09NJEyOdLzJKLv1dZJCmS72bRYttgKh/E2birbLqVkrFWG0LOkZEkRVXjnZ2OlmCFRdjYnkEnDuUZTEZHoszioQ9ZF1KGsghQIWkUgqsiqFLAkMt+5G51Jiud/qdW9JLOKaehZ5MvqZTeN4GOoU8mlNbIysd7mxBUDs2OT0JzGmrYIRpghmaTKpmHTKSszO1PH5rnUoO1yV2YgEgAIfCHiCrglGUSZfHUdLUFge6kOpaQsrlGIDnSbny97qp2svEXiXOcoaN55BIk0kjFNpI1F7iNJW+0VgCdm2AVbavMB74arZcwkgrY5EFdRvFDVM5ULNT6jeUa9JQ6dYYWuRe1jthzw/l9NVmuyimlaehKtLFNpYrRzatkVjs6E+YEEarPzqLYCeh+kfMJGWlfL6g1Kw3LU7p9pqA0yG8TIiHkMpIBO1+MWFR4srKanmWph1VcGmoMLy6urSv5X80YVWaMEg+UgWDWOFfDWZorKa2oWkrsviNNVFyLTwMPs2Vr3LghWBF9ydjqGM6NZKzLkq6cmWpy+WQU80ykGsgW4Kvfc64mt7sva5sFJl1fNmSGejyemV0kM0ksi9QyCMgrCjvH/eMF0+U2AH3LjGxZXneZZjUxvGxpaBwFUoUMliJWDEOGGoGHQQOCyncahhDw9XvT5ZV1FHKsVIhWppurbyOTeajdTYlW2CEDfqKQb4ufDMiirhlB6a1sSz09OW8uqVepUg7eYoYwy2tY1EnZsA9nnhHMtTyUebyqSNo50RluL2AKrZRwLhCfW+NFq/pNzjLJRDmNNHIBez20dUC3mWRLodj2W4vuAdsd3xqn0k+ElzGieKy9ZRqgcj4WHa/IVgLH8j2GAZ8CeK0zKlWoRdB1FXjJDaGXkXHIsQQbDY8Y2LHzV9DHi0UEtRHNqWNwrPdXYR9NrOxVFYg6WPYDYXOwx9JxuGAINwRcEdweMBlgwYMAYQzCtZGAAWxR3JYnYIUFgFBJJ1/y98P4r6iMGpiuL2jlI+eqLAZRPUEAlI1J7aybfOy2vb0/iecYR1MzMQFjIFwW1N8XoPLv3v6cetppnLtoUkAfGw7D8IP4j/IehIxJJIsagAeyqo3J7AD/AMAAJNgCcAqlRMXZdMflAN9Tb6r/ALvtghqZiSpWMMORqbjsR5dwf9MQxNIssrN5hZNSKPhHm3Xa7W7g7nkW+EvSxhwGVt+Ucb8/qp9P/nALz1EylbrHpJtfU2xJAUW08Em1/W3rtDFXzNpASMsb3GtvKoJGonT3sbDufYEh6CXWCrgBgLOnI39PVTvY9/YggLZUqRw34F2JJJJJ1Ecm5J4A/IYCSWaVQSwiAH7zf9vPtiCernSJ5DHGNKs2nW17LcgX07Egfl74bijLEO4tb4F/D7n979OPUlPPZS0E6obWjfU3p5TsL7Fv0/lgJ5pZ1FwkZtyAzXt3t5dz7Y9jmlIBAiIPB1N/24lhlIOh/i+6ezj+jeo/Me2EylDrUEqT51H+JR3N+QORxvsQVeumBsUj1BlFtbcO1la+n+XqCPfElPUzPchY9P3W1N5vUgafh9D3+ViTNYUkSMmzDWliDyGZdrjlT6cHbDU81jpXdzwOwHqfb9f0BaWpmBChYyx7am2F9yfL/D1P5kD1MwkVNEfmVmvqbbQUFvh/f/lhqNFjUkn3Zj3/APPTFdKZGqI2G32culD94aofiNrgntbjvfgBO1TMGClYwD8J1NYn0+HY/rjOaScC4SMn01sL+tvLzbt39sTqyyKRbbhlPIPofQ/6EYjgkKtoc8/Ax+8AOD++N9u4Fxw1gxoKsuSCF+FWUqSQQ+q3IFvhw7hGljAnlsLXVCfmTJf/AM+Z74ewBgwYMAYMGDAGDBgwBjRPpnzQQ5cyalVqiRIRqJAIY3e7D4V0KQT6H3xvRYWJ9Occn8Y5mtZU/aRyRUlOFTqyI4LSTSxfaRRlb3RYnAc+rWGxOA5ocumniWFAsx6bTUyrP5cupzKWL3a1yxG+rzIoW+7WXdM9zQ1cKVGZyOtAdKUlJAGWTMXW15SCdQjLeZQbWBXvYvDTeHYRGIljVauCqqojUyjUixpabqOgLdYhJE0o33ib3Asbl6WZJpEOuorcsk+sQM4JaqpqhbSRiw2YHUBYWBCgDk4DWsqq0ip5KerhgqVpZEmJncMaWAkg07SDTqqA1wIvhux5tpE8FCle8a1c7UsktxlVFAp/sqm5SWRIwLXsDqJFxdthbTnVSI08aRUTRU8bWocuKaJK2oF7TTI3m6Cea7ObWH/EBZZVVSSrUVwVjVIGp83pYwVaVEBQSwH4llVADYFQbEeU2JBTw74Rp8xlnNeDDXUo0VmgxmOYSK2mYmxVZNN7kcMobY3sxSzVEipFk0i0eXUzyaaudgFqJXY6YxqBLprcKCQfzYAG0y3L6bMIzT0atT5TGEM84DRtWsFsEDuL9JAPM7bk2AsNzDXdAZjSCr0RZZFY5cYSDTPKCTqlkBAEgtstrHffnUGbZRSZvUdLMqd6bMoVJkSMkLNGCAHV7EMm9ubjcXNsSUOYV1Trmysxw0VKGipKdk2rimzm+oAJsdLA8jfvhTPKWWklMQmFRmuat0jKo0LTQ23Kr5iEW4PqQpPK721R4ceilo5U6lRS0lO0JSI+eCRgQ9SIxfqEqxuoN1G4B4wFOMgy6YT10ssqUkMmubLnXprHUqukqwB8zG6gKvJNgSG0jOklqlpWctGZZBppVSytlrTSwQfV9gFsqSxHSQu6MDzfGPhiihQhmqC+XUj/AFieslOn63WNYKfNclY7jYm+uw3Ix7kSq1oqOEBE11OiqPTnj0hpIwUNxLG07RsJlvZQVO4U4DrVM5KKWtqIGoA3APcAkA2v6gfIYkY41XwznumCMVRQSMA3Uj3SYyL1LgAXVyLsY7epFxciD6R/EE8NI60cE088ilVMSFuiGAGtrAkHzCwt77AYDn/0DFjV1rAXgmZtLdnaJrkfks4O+3mHe1u4qthYcDGp+CvCEVLTUWkPHJEhaRQbdR5lXqdQfeIKix5GkAG22NtwBgwYMAYra1WM8QU2vHLdu4GqHgWtf58c78GyxW1swWeI7kmOUBRyx1Q7D/yw5NgCcA07LEoAB9FUbliewudydyST6km1zjyCE31PYuRbbhR+Ff6nvbtYAEMRvrexcjtwg/CL/wAz3t22Aj3l7ERev+8+Xon6/LkIKOrUzyAX3CaT2awa9j3/AKgEi4BwxKOmdSjyE+cfh/fH58j3vyDqwWENJKpG1k9rW1WI9CPXE0MpB0Pz91uz/wCTjuO/I7gB7NDqsymzD4W52PY+qn0+R5AOE8nhYorSWuC2lQbhfM29yBc/lt/ElkqYzcC8Z5A+57j29R+Ywpl0peMKh2u2px28x2X1b37YBuWQuSiG1viYdvYfvfphbOysdLKAP9m4VRyTpP8APuSfcnDjssagAeyqOSfQX79yT7k4SzKE9CdnsXMT8cKNJ8q+3qeSfTYAHjplX2/gVI/RgcYwykHQ/wAX3W7OP6N6j8x7E0RB1pz95ez/AOTeh/I+3o0yruCN9wdmRh8uCObj2IuDfAJZnCyhenpsZUurEgAlh5hYHvyu1+bg3u7GixqST7sx7+5/ywlX1GkKshAIkSzcBhqH8G9R/D2aRC5DOLAbqh/xN7+g7fPgBELkM4sBuiH/ABN7+g7fPhWoqlFTGD2jkBPZSWhsCfU/1F7XF25ZCx0Jsfvv+D2Hq5HbgcnsGgaFRNEoHl6Uu3N7tFe9+b9784BmaE31p8XcdnHof6Ht8r4AVlU7fMHYqR+hBsbj2IxGGMWxuY+zf7v/AIu5X97t32F8STwm+tPi7js49D/Q9vlfAL0QYTShiDZI7H1F5NyOAflttfa9hYYQo5Q00hH4IwQeQbybH3w/gDBgwYAwYMK5nXLBG0j/AArzuosO5LOQoAG9yRx62GAZJxWVFVBKNLS2CyaPLI0ep15QMpGux5UE7ix4tjXc0zaX68QGBSnFOnSBIBmrZdGprEaxFDdtPBvfylQQpmeYpFJltTTP9hUTmOUxoqLI0ysqMw0l9QlN7Eng39QG2moKm6qREoBGhQNtPDa7ADcW09xuRaxXikiMojUE6rlwpBRNBARWK8dtKbfevuTfQsnr8wip2pXmppGgdhNM95AhZ9S9SaQoiMCfwzNuh0bEDyq8Uz0YgqaiOCqy99P9oieSQxyKwTWLqIxYs1gqJfSdwQAQ2ynjUTzFmV0E5lhEDSMyGSMK/UREIJuZGFyRuuy9kYRDUNHLSTs9XSAhxJHonkjKEdI9ZVZVLkMGa41X39Ic7zmeKoMumoraKoRDSLSID0XAGrUymzKx0sGfVa5sBY3pIc+qJJnQB0qTYPT0CpNNGoWyiprai8akG+wFx6gk4C68N5RJA00uud3qgJdbwRrUREEBo2lY9HT5TZABa5IFt8OwRQiognqKiODMVjIljjl0xz6gFu6MPNwm43BCjUwVcU1R4hjpSKevimopW/uKwyfW0LNYk9SVLKwLsCClguqxAIxhmorIomWRnr6Ga/8AaKaNZZQjajZoXZoiLsqgxIBZbkbBSFzn+U9eop/rrqaQhV+qFrRGY8MsgCmXeyiOQKDckXPlxX//AOO3qEpJIZaGVyJMvlA6YNwHaGWNmaFwQbLp2YHiwIrsizOSBXWjpJ46drFqzM5NEasNRBFOWQBSbbx6eR5dgMQQZ5RyyKtXnDOyK+mOBmpKeSxa4Lr8W+wbUAdOwO9wux4RjoYZHy1ETMH2R6xixUE7ojt5fKl1Fr3C7lucVw8M0tGKeES1UdXKSevBIWndnOpzNCmpTGDYa/MBtc/exQtUzQxywzA5czlVpy0k09K6NcP1JJGmhYG58uhORc77M5xnIDLl+XtTJNJHrzDMaeMKkcaqWcgqTayC97i1wBYnyhY1MzSRy5bNVx1ZiAlFRAumSF4iGUTRn7JhqG95QSL3ANji3zLxHIsZkqadZWiQlVpondr30maKYgotlYEoeLMdbWIGuZXWQtlM1Pl1HXx07XX65DGjvKykFn0dRHYMqlTawF9Ox2xDNnVIZaL6y6s9GSqEvNRu9gLa0nRg1iiXJnG47jYhc5JltJLUTiCFopYXieq1xBQ6upbS0WpwyOhJCgDTJGhAscPUdZK0gJlSWpEhiFQkIjKompum6E67csYGALAl0YW1LTZfmTvX5jWmkYUcmXFmDBHSZ4glgZIS6m6lhYG9huNtskCx08a9SNIqiCPQkc0Jcgj7JQamIazHvpPXGlmHlAtgOhxeJIryK50tGAzWBYFCSusWF9IYFWuAVtcjSQxuI3BAINwdwR3B7452tcIZrvVSvM0SK8MhlgLS38kkUUkgjYFQ2tELXKDSLkq20ZDmRKgSsQxCkBxa2tioCt047jVZbMisDzcMpIX2DAMGAMIVeoTRuEZgEkU6bbFjGRyR+E/ww/gwFKK/qsydKTQhsy2Xzn383wX29yCOAQZ6zMnVRaGS5IUE6bLfufPx7dyQLi9x7TwalYg6XEkmlrXt5uCO6nuP0IBDUMocFWUBhsyncb+nqp9f0NwAqYhIkjyCKUsQt7lbPa9xbXZfb+u+I8jyeJ4YJJIY/wC7QhdC3uVFyzb3axOw2FzzsRbKxjIVjdDsrH7t+FY+nofyO9iVMqctBCim1okDt6eUbD979MASZbCxKpDELfE4jXb2G3xfphfN6Gnp4CyU6ApbQsca6iQQQF2+Lb+pPfFuzLGoAHsqjkn0H6kn3JwpWQnpszG7nSNuFGoeVfb1PJPyAAY0tQx85ikZmGxGiyrzZfNx6nkn02AVzSd5kmiWGUeQi3lBcsptvr2T37kEbBTe0kjMZLKCVO7oOx7svv6r35G99WUsSuAykXHwON7X/VT3Hf8AngKWuLs8EbQl0MpsZQpC2jkI1+Ylh6EC+wv+LFgmT00aktFF6sxjXf34/ljCrqhrh1+VlkJb0t0pdwe6n/TnDaIXIZhYDdEP+Jvf0Hb58AkmSwuQzU8QAN0UxrsfxHb4rHYdr+vCs8ixVIigi0l4zqaNFAWxBtvYGQgkgb2AJPYNcSyFiUQ2P3n/AAewvsXt+Q5PYGA0q9TRby9P1P4r3vzqvvqve+974AFX00NoJbKCbAKSe5+/csf4k4rz1Hkjl0SX6b2KlSq6jGVAGvzKQpue/wC75bW8MpUhHNyfhf8AH7H0e35HkdwMXi6ZLIPKd2Qd78so/F6jv8+QqKKiFQ8/WgUWkAOtVJcdKPYbmyb8E33I9y/UZfALKtPEXPA0L/E7bKMY0tUNU2jzM0gKjtbpRbk9gP8ATnD0UYQFma55dztx+ijsP9TgE4slp0Uloornd2Mai+3y2AAt8h+eJslt0VsLDzWFrWGo2Fu23btjNFMhDMLKN0Q8k/ib+i9uTvYKZV/dj5t/ibAN4MGDAGOVeKs3FZJXRPEXpo+hBFqDWkllnEchQAgOwI06/iQodPLX6hUy6EZjwoJNvYXx89+E87llmjipgKipZI5INQvFRyyBVqp5V2vJq1MDZvjBHJUhvmehqSpq5J6+GjgqJVddCCSplCxIgVNWoKLhrWRiDfi+1R4oaKuyLVl6PH9QnDdJx516GoMWDXudMhkN9zY99sV2Q1ci1i1UKLWANeWsqnXqzR6xHI9NCT9jBGxY3tsL3IAsNn8J1kb5pmE9OwOWzQq0srLpiNQukEKWsDdCxY2559SFFJQlW/ayVlLDSVsUck6VCdW0yWJ6cN7M4cG3mupZgMT+A8rkmrHamhliyWVGMkVSF0zF1IvFHbyoTpYdgNW4uFxVUdNlsFWyZbTvmtTqYxozAwUiG52YjS3mYC5v28wPN8uRy1VSkGbZoOpJqK5dSMUUCxbS5G+nQv3t9jZjvcK1Kn9iTS5bUu/7Nq9Rp50fz04caW3tcW2v/wBQvcjFt4f8EPBB0KyambLUMkvVSSSJp1kto6hjdF2sW1MZNmCji4j8NZGkprsirPtIYCJaVw41pG5JUXtcMuocj77D4SuFMz8HUOXLF+1MxknpoiTS0jC3e7XVSS+5G/lAvY7G2Az8DZi0lXNl6Fsxypr2mlQkQbE6C7Czi9h/Ai2+HK7w5XZWz1GUztU04dmmoZT1Dc3LaW+K4vwPPcC+vg1+ceJqgwAtfKMvuFiijQfWqhb8RoLCIFbb28p7t3xyTKknLVfh+vaKcAfWKaoN+qRazODfzHe72YEsbFTfADouZVBzCBGrUibTPllU5Vqdh5S8SFunuFvpYEE6u+y3XiIs9Gal6OCfLhFc0s0Rpp6VVFnCMdiRpbjST5dJOxNdlcf16ZpoR+zs9p1+3hIIjqAdO7ruWjbbcbqWF9XkbEuf0iIqVPiCpErqNcWXw7JfawCA6pTcEEsdO+5tgDw/4UWSmNTklYyQShg1JVJ1YmIuDGwa5SxJufPe/JBwlNVRiGfLaykjymeqAAqokXoS6SD8VxYNYjSSbBuQTi4o1r61BJLL+x6FCBBCgVJGC20Fy1gqbfAAAeCCLEw51U1dNA8GcwiuoXBH1yBBriuDZnjtZSouQ6jaw3JOAVzOjzOOmgp2pi0UZCwzZZUGAHWBGrSLpZ9tZfUoK3G4IviVcxq4s0hy5KkZgjC9VHUQqfq0Z0liZlA1EqeGFt0H3tlcr8I5jTxf/RsxSaiqF8vV5iDG2tDawYb3I0n90kCy1OFotWW5M31nM5SfrVWRtEBfWSxJCkGwtvYncliBgLzOUymGseOnrBl9YFOsxj7ElreWWNh0Tx8N1J9b2wvLkxoC08tOJKVhqnahdRFMpso6tDNqSxB5ia/oBc4S8NSR0ss2XUVF+0XALZhNI6gO+/2YLqVIB1ABuSW9zi38N1Yps3koqPWtHHB1KpJH1JTPa4EZ30ncavMQxLHlb4CvpPGMFLk0JqoBMKiaURUhA2hErbBG1WRE2C/8IuOQzlFTS1CyvTVE8ZgpZv7BULd4CxjkEiGS50hokIB1qLi2m9jq/iDPZK6oOYIGVFlWkys6R55ZCQ8xVx2FyL2sTGOVY4u80cRT9OSqNXNSUuYGdjEI3jjMcXTVhfzDzbNwdXYDAdepJw6K47jsb2Pcfkbj8sTY1zwZW9SN7FSoI2VtXSksBPC29yyyqzXsARIthtc7HgDBgwhX1rRsqqqm6sxLOVtpKCwsjEklxtgIqQsmthdl6j6l5K7/ABL/AFX8xvszk0WsBlazDdHG/Pr6qe4+RFiAQhkdWxDCVBG5kksA2oHzHhrDzWFyLbe/OHHjMZLICVO7IP5so9fUDn58hnDKGBVhZhsynfnuPVT6/oQQE8odY6WnAH+zQKqgC50jYD+ftucY1EryP9iqEoAVkMhHxXuLBDdCALi/8CAQtk8c6KFZImkRFQ/asLKBYaR0j5W03vfc7H4bALaCEg6mN3O23Cj8K+3qeSfkAEczJljaxIj8u4Ni51DcEcIPXlvl8XldJPdQ0cQjN9X2rbnbSrHpfCd/mbDgkHytr9UOy+c2ugOy2e19RA2uNtt/TmwWEMpB0Pufut+Mf0cdx35HcLi8ZjJZblSbsg7E8so9fVe/I3vqkBWVfbuOCpH8wwPf5HC09YYkfX5iqsynjqBQTbjZ9t/4juAGFcqO9K1lb7UlTseYpdwcMyyFiUQ2P3n/AAewvsXt+Q5PYGpr6apBV0SNQrl2USMx3VlLIOls3nuRYgkXtcm71M8oUaI4dNrgiZje+979Lcm97974BolYkAAPooG5Ynfud2O5JJ9STycIdGTratXn6fw3Oi2r4eP/AM7Xvva3lxHT1EqveWNNWoKbSsdKsbKVUxgW4vvf14AxL9eHXDAHp9O3U7fFz/w/vcflvgHgVlUgj2ZTsVI37HYjYgg+hB4OMYZSpCObk/C34/Y9g9vyPI7gZTwm+tNnHrw4/C39DyD6i4KlVVFysaxhiwYsHcpoKFNrqrHVdwQR6Ag8HAe0Cqj1TWVftQWOw4ii3JxMqFyGa4Ubqh7nszf0Xtyd7aamCKoWVuosTBmDp9owBZVVfN9lYsAmoCwG5NrqNL1XLU6Dpjjvte0rXt3t9lzbANSyknQnP3m/AP6sRwO3J7A45QtolG+xbk3+8e+FqKtCgqVVbBSuhy+vXq7sqktdTe9/UnnDGTk9Jbixu1x6eY4B3BgwYBXNP7mX/lt/hOPl/IZmFDLNTsIBRmCRrgE1VR1Sy6nAH2aKpIjN91B3JuPqiRwoJPAFz8hj5o8L5OVhlWCoV+rTxzquy2liVpCNRIuFKvCwUn++Um2+kKyvESzxhYGmV2E0MCIV60M6mQxsUJbTHOtgoBJGvcWGLj62k3TOZu9Qy3FPlVELLHbhX6e0fPC3cAb8WxqtXm5ijkjhdk1srw9KS/ShlVzJAziz/EUuh2ujE3NidzyR2hELZIkWsRtJJLUMjTVDRjVLTpHe+nTY2QA/vAg4C3znxMGyXXksZpOlIFrYohaSJSrWYvbUVJX+8Hm27WYC38CLHU5POaOp6Va5LVVVIQGSVypckm5VSlwrLbgm4YHGuZnWEGPxBlunzWWvpR5tBI8+oAfA2nckA30t3NkZqPLqp1qIJJKbLRpFbEIyNLNqfSJFF5ELxoAp1aCylQAbKFpk+ZJRxyx5QPrE5BNZms4KxR9zYte/qBvckfHfDGV5NAKGfN0lbNa5N7uGKxOpG/SazeRfNv2AsBhamYZzNFR0kX1bJaQhpTa3Utvdjf4msbXJIuXYk2AlzHw6InbMvDlQHEV+vTI5bYG9gnLIQCdB/Ddb7WB36N3jmhkzAH9o5tsTFI4jaFb2tHqFh5bnUBbgC2935fHUBZv2dRrFmUo/tH1iPo/VlTmSZyAGAuDsbm4vuAuKCnanz1vrNGfqObwDUEVrLPptZr2G44vyAQGuLWVkyyoq5DV5+6U1PTfYuNAjkq2j82hSoBdWIvdTbbygcgGMknrJZ3mo2NTUsuifNahQkECj4hToQF0g9yDex8gDHFvnPg+oooBXUZfMcwb4qmRuoYRZrvDFw3Nty9uwsThSlpnzuFizfs7Jac/ZqAq9ULe5ZidICkXvYqCbeYgkV0UFblmubJ6xa6gR/PECJSm++tF3A/fjtcb7DAJeD6SKv6ktdNNX10ZJTLpJDFc67GzyMFIA30LawFrHjG1z0eY1NP8As2ko5aCltaeWpl16EN9cUTXJaK3BB3G3lB3xos0yrxANEyClr9gjAgOSL6dD2HUA50kX/hfFF4kyzPWEWVSsZKdpQq1VjaVT8AkcXNlsTpO5P4rLgHI8yMka5NksriCPUaqvkNgqFiXKsLAJe+4tfgbXY2/hmbLny+ejyeqSnq3XR1ZRoklKtzqO5DAsAVuU13ABGNey7I2kvk+VyApzmleF2bt0lYblBuAl/MSd7ayXc4o/DEzin6vQkjVUE8WoKdN+WKmNm23cjfVyTwFXlUv7NSOhzSkmp4+sXWtppGQs2+ksybPpB23uAB5ebs1k8M0n7NylmFFIwlzKt1sSym5cNK4IVAinc7Mxt+LVFmLV2XQss7rmuTzWDSajIFXYDS2omJr207lbgWN8eZm8C5VGMoklFIXvmgUg1IVggBYbeSwcHTZCfYtgLHM82lqKaVYcuSpySnfoxhCwmAgA+3R7kkXJ8wHFwfvE1lDUVFWkUFM5q6OaVYJJpEBq6SJ3Vnhkk3tGQtw+6nTYWtpG5U0VTLHAMiljipKWIMqub/WJZQWMci3utkOq7Wu0gI4BGr02bSfWZa+OFaetpFK5nSKSBUR6gDIi77KvmJudwp3uCwb79GeWpEZZIpFJnBmmiUnSrSSyNC6Lwt4jpNtj00/PfsaH9F+XPEsolWIOqxxh4wbzxQr04ZWuTYNGgso2+I/esN8wBhCoQGpiuOI5SPY6ot8P4ra1GM8QU2vHLc9wNUPHv79sBDU5ckjMq9QAtd2WWQAHnygNYPfe4455xNUUcajmYkmyqJpbsfQef/4Fzhp3WNQAPZVHLH0H6kn3Jx5BCb6m3c7eyj8K+3qe9vYABVZdSNDJMQWYNoZ0LF7EgjyFrt23F9zcgAmxtJIw4VlaxG6ON+eQR3U9x7A7EAhWjrFaeQC9mCaG7PYMTpPy37XAJFwL4ZlQodSi6k+dR2/eUet+R3555DOGUOCrCzDZlO+x7+6nff5jkECoocqhEJ1dQKWYm00u5Lm2wfm9gAPYDsMW8sQfSymzDdHG/Pb3U7XHyOxAITyaElFeS1wW0qDcL5mudwLsfW2w2HJLBjT5SNRdjKtwBpE8p2F7Fjr+Lfgbe52wjn2Xq8E6q0ulY31N1pDuATZbta4PJ7fPi5kcuSqmyjZ2H+Fff1Pb58LZ46x0soA/2ThVHfynjt+eAbhlIOhzc/db8Y/QOByO/I7gYvGYyWUXUm7IOxPLKPX1XvyN76pPLKpFtu44KkfLcMDvcexGMYZSCEc3P3W412+WwcDkd+R3ABPOqaOaOPV5lMkZBViLgsvDKQbHuL2I5vjGoy9NVl6jSEW3nlsFvyx1Ha/G25/MjLM4GUKY9IDSpdWvYEsPMLd78rsDzcG5LqIsSkk+7MeWPqbd+wA9gBwMAmmWRxoNTy2Uc9aX+Q1/kBzxzhFKBhUxyKXDdKQBHkZgVDQ7NqJs3oR8N++4NvHGWIdxa3wJ+H3P736fxOFKirUVMY3sI5AzdlJaHk/+WvvbAPDTKpBHsynYqRv24I2II9iDwcYxSlSEc3v8Lfi9j6OB/HkdwMp4TfWmzjb2cfhb+h5B9iQQFZVII9mU7FSLHtwRsQR7EHg4Cv8A2bG1TK9mDdOP4ZHXkyX2VgLna572F+BizpoAihVvYcXJJ/Mkkk/PClErCaQMb2SOx7kXk57X+Xz24FhgDBgwYDF1uLHg84+Uc+oGo56mhebpCOQmNhqIaOUDWmrY2MeltJ2YoRyRf6wxyH6c/CbOsVbTRL1YiTKyr5nA06ONjpIPxD2vwCHDMzq7OgjsvRVVRkJuSpLa762sxZifKbDsBhd6ou+qW5UvqYJZfitq0gDSpIHp2GFmNyT64y0DTe+9/ht233vx+XvgNx+jGSqTMo1ovtNW0wN+m0JtrMlwLKAeSObWuSAbH6RMuhoKhkglY0tT/wDcU8bAdNo2DaAxUi6k+Ulbi7L3ONRy3xDNBBLBGQqylSzKAreW/wB9bMdiRYkizNtvfEsRjRTIJBJLcGVWJUOkgBdBw+u4ZWZTuH29SG25LmipSR0lc0zZTNIHjnh8hV03eN1AYlQx3Q9wGUkWOH83ylKatMvh6rEjpHreCJjIQosDpJusq73KElge3ppfh7xKtPJKrQJLRzEiWlcki1/KVY7rKoNg/ONgzDxdQ01PNBllO6mdRqnlPnQEeZOTqsRcHYAi4BIDYBiloIs5kM1GwpM1B6jwglI5Su/UhcC6SXsxBPNz6nEFWtRmTpTzu65nTBgI6kjTUWbUEVWGlZdNudpBb0uWfCea0VFJHmVbLNUVz3dYYgto9YYBnJItdbEDYASLYGxtsmZZ7QZ3eKoX9n1yMOjNIQDa90UsQrE2JOg2sdwd8Br2bZxPmKRZbWSihqoLjTIOlDPsCokVRZJNgVNtBDbWuAbHOvD6JUQRUgbLs3EKMURmWGoYrukUmo2a4t+EnUCSQSVczkWWY0OekLOt44Mwj0ELa9hKwtqQFgbGxGvzAX1DZ8h+iyd2iatzFpaSl3pOjIR5QQwbX9wWFvKSRYWYBRgNEzSIVVSYcwX6jmI2FQF0xzuDZWkRQNJNv76M2P4Tti2bx/W0SS5bmsUjgpo6iOFlVCCAyyWKydrMfQ3JxsH0h51Dm8goaCjWslXmr4Snv3Eg5Xm+o6SQLBjbGx5v4foKbKoqbNahXWJQqytYSKTbaGwL2FrAAHyrvsNg51l9TWZXSyFFabJqnUvUQx9RBKCmsNGzCOS5t5ri6gWB2xs8+Z5BT0ENPDCtZ1iumFbNMzsNOp2JBjftsQRfYWxTZVLL4fYvda7KaogdRDfSD3K7qGILC3D6eRawvajM8jypTXUaLNPUA9CNCWse9gf7pdWxvv2A5GArPFXhlsjZZ6KfXDO/Tky+b7Trh7XRUsde217XAPJvYs+KPCcVNURS5YyQ1zR65MtLBhPGQTIgU3B2DApwQt1AI3iRqiFkrq3+05vUgx5fRqoK0/qxXhdPfe43ub6istX4DH1SeV6sftmBlqpp9QBjZlJSIsTpCeU2PqAfh8uAw8O5TlmZCWopZJMuKLpr6YMFR4eXvc2CELYsLAW3UXubbw/mNP8AXwkUGkVqPGrFDoiiCNJHESD/AHsgYylSRpjaJbC2yWYZHQPFSVjw9OsqIhNLEjMkTgBXklqFA8sCtZza2o2G5ONj8J5T/aU1CW0ADqshXZm6o62lTzMJnJ8o8wYXtGAQuvo6yKWjoY4qhtU/3yDcAKAkartsojVRb11Hkk42fBgwBitrZws8XcmOUKo5Y6odh/nwBudsWWEKtis0b6WKhJFJVS1ixjI2Hsp/hgJoITfU27kW24UfhX29T3t8gI7db/lf/t//AJ/4v+H4kv2kkzMmmTQhs46b+c+h2+DsfxEEcAgsVeahVuEk5AuY3sLm1ztwP/LDcBmIg0koYXBCfyuQQexB3BG4IviWGUhtD7n7rfjH/cO/8fYVMZ0SNIqyknTcmNvtbBrg7WBFxbi3GwJxjkWUxPDA7wRi0aFVKLcEqPMxA3bc/K+At2Qxksouh3ZR9092Ufqvfkb31J5ZL1IwEbyXbU6nnzHZSO/qe3z4JMthclVhjCj4nCL/ANK7c+p7fPiDO6SnggLiBBo06AkYLEqQQEAFy1hsB6YC2ldY0Fh7Kg+8ewH8Py3J2BwnmUNqedm3cxPc9gNJ8o9v1x5TVak9RlkLEbERuQqneym3B2JPfbsAApm9V1kmiCSf3bAr0285dTpHHwX/ACJBHANwt54jfWnxdx2ceh9/Q9vlj0aZU3G3cHYqR8twwO9x7EYpK59TwR9JpFMhK9RCAto5dm1jcDsRc/rh+PKKeNLtFEe7MY1ux4vx+QA9gOAMBhmFToVFlP8AtE0udtfmG1h9/wBhzyO4DkcZYh3FrfCv4fc/vfp/E4UhyeJjraCMfhXQvlvtc7fEQfyBt63TnmjiqRHEmhnjOpo476dJBsdItrsbgHtc8CxC3mkLNoTb8bD7vGw/eIP5Dc9rxGILPEoG3Sl2/wDdFjxK1I1ssctgCbCJyT3Pa5YnvyScVwfqSJNaS/TfSwjYhNRjKqNvMCFNz3/6bBag9L/l9j/u/Y/ue/b5cSzwG+tNnAt7OPwt/Q8gn0JBo6OjWokmMsC26o1a0F3tFHZRcatHfe1+LEE4sKihhHlWCIueBoWwH4jtx+uAko5g00pGxCRgg8qbybH+P5ggjYjFhitiyanRSTFF6sxRRf1J22Fh+QGJMlA6K6RZfNYWtYajbbtt2wD2DBgwBjwi+PcGA4H9Lf0V9Lq1tGfsywMsB5UsbFkJO4LEeTkEm22w4ycfcEiAix3GON/Sj9Ecbo9TQIEdEu1Oi+WQINygHElh8IHmPudw4FhxZI2LalKAqAui7aWGm58zbg2ba+2r2xE9MVLB7owF9LAgkm1ha22xvviDAS6grXXcA3XUo3sdrqbj8tx88bBQZx0NLUx+3VR5ljAN0IYsTp1WCKB5SpurMb3OrWsZxSlb2JF+bG17EHt7gH5gYDpnhrNcuy/VPUhqyrfUSbW0MbhgNZDpJquSzqLhgRvcHNPEFBmminq6X6s5LdCens3SQlyFdQL6VNyRYCxZrLe+NCirlAs+7AMySRiz63F/OzC7AMQDf0a3N8K5fFdriQI48yEnSLrv8dxpbbb1PcYDcq6v6dR9WrunmAUGKOYMTIoZxsWAMupSDZWuV1EAMNjuyfRYUVoqmumWgjbqCJgqqAwUlmkL6EI1HULX2uAb45GZ2knXQ4aRtJMszgXZkGtXaUhNN9Q83I2uRiwzzNppERaqd6kxqgVBIGjia9rMyEhy0SXurA6ibm4Nw3Sq8cLQlqfJ2C07kBqiQMYlkVbO0aupbUVCk+Z79lud3/o7yfL6ieV51mr20gTVs2oQiR9gqK1pCbNbW9iNFwFFsc5zbN5zCtOWgeKME6Io10xlwDcsFC6rvp1KSSV3J2Jhy+tmKLTdP6yrDVFCHd9O5LAJC4IvYkqbHYNt3Dqv0ZSmKuqsqQpX5cwZupfWkQIJGo2K+YjSQNtW473XzzNcsyiYjL4IZMwY2EjSF4qUsbMNTEBbcC1iATqIGx51UeIKlo3oGKQwGQ6oY1jQaxYLqc8gMi3ZmOwJvxh7JaWmj6dbU00s1MrqpjiFkFr21yuB1W28wQBbkAstwuAvanxC0EE89NKaisLRLVVy6rwqfuRqYwiwllChgd7AWAKY2Soly9aSnMAedSOstO7hjVz/AO0lrCt7JDbU2ohfi7DHPqHxDFBWTvEumiqgVeI6W0AlXtotpGiTYHQbLq03O+G8u1VitSUNCShCBjEGCySLbU800hLCJSSUQsBfQSL7EN28NUs9XU1cJnV1rqSXVMwOpiogQOI7ApCpkfpxnSSrFjcFMdfyXK0p4ljQlrABnY3aQqoXUzdzZQPYAAbADGv/AEe+Bo8uR2vrqJrGaS5NyCTZdW9rsd+WsCcbfgDBgwYAwYMGAraaDUGINnEkmlv/AHG4I7qe4/PkA4bilDgqwsRs6Hfn9VPr3373GEqRymtuUMj3H4dzuPb1H54cnh1WZTZh8Lc7HsfVT6fI8gHARq/TIViShNkY9ieFY/yDHng721KZVKWghRNiIk1t+DyjYern07Dc9gX4pQ4KsLEbOh35/VTvv337ggJ5TIsdLAAOY0Cqo3YlQbAevJ/iTsCcA4zLEoAG3CqNyx9Bfk8m59ydrnCdbAdDO9i50jbhBqXyj+Aue9h2AAbghN9b2L2ttwo/Cv8AU97D0ACWaMZI20kqgI8w5Y6hwfw+/f5cg2yGMllBKHdlG9ieWUfqvfkb31ZyxBwrKwvyjjfY/qp2uO+3cAjyGYg6H+Lsezj/ALvUfn8sWUxksoJQ7so3sTyyj9VHPI3vqBWpqhqh1WUpIS4J2A6Uvmv3Q2Nj7EGxBAaRTIQzAhQbop2PszDsfRe3J32WDMER3pWsrfakqdjzFIbg/kD+QwxLKWJRDv8Aeb8F/wBXtwO3J7AgSyljoQ7/AHm/Bf8AVrcDtyewK/1ROpot5en6m99V9V+dV99XN9+cNeWJbAbdhyWJ/mWJ3ufcnCBSTrar+bp/B922r4b+v73r7bYB6GUqQj8n4W/Hb9HA5HexI7gYyIYyWUEqd3Uc+7KPX1XvyN9mzBWVSCNu44Kkb/kwNjcexGMYpipCPyfhb8du3s4HbvYkdwAUpqoaptPmLyAoAdiOlF5r9kFxc+4G5IBdijCBmY3J3djtx+ijsPn3JJVoERHqmsq/agsdhxFGbk/mT+ZxMqmQhmBCDdVP3iOGYfov5ne1gFXqEMwsgN1U/eI4Zh+i9uTva3uVf3Y+bf4mxlNKSdCfF3PZB/n6DGGULaJRzYtuf+I4BzBgwYAwYMGAMGDBgOefSP8ARjBXB5416dUFJ8gUdY7GzXsCxA0hiRbVvxt80V9I0UjxPbWjFWA7MuzDf0Nx+WPtrFF4o8I0lfHoqYg291dfKym1rhhvx2NwbC42wHxzgx3DNfoBOommqwFsNKyqSfe7L/H4e9u1zpedfRFmkFrQLMCL6oGDWNzsVazX2vcC243vcANDwYu6jwhXIgeSkmRTwXQrc77WaxvtxydvUYqJYWU2ZSp32ItwSDz7gj8jgMY7X3JAseBfe23cbXtv29+MXVZ4h6sXRaCJU5HTUJZwXsxIF2AEh8rXtvYi5BpLYLYC3zbNopDGYKYQBQuuMSF0kK3sxVhqvuw3ZtjbbuktXpBQXMbFWZSBuVG9juRuWAI3sfyxDFTswJVWYKLtYE2HNzbgWB/hiX9mzXA6UlzwNDXO19hbfYE/lgGqPOngd2pyYw3ANnK7gjzEc7WvbcEjviTMs6mqrdaSWRlBPmdpNRG5JDNZQF1G4G2/zDnh7wJXVhPRp30jYu4KLexIFz62t6C4va98dZ8F/Qekd3zBxI3mCxRMQliCLs9gxO97C1tueMBqPgL6M5a+nJkMiRGQGKby6CqkiQqjDqEtwNkXYE3KgY+gfDmRxUVPHTwjyRi1yBdj3ZrAAse5th+ngVEVEUKqgKqjYADYAD0tiTAGDBgwBgwYMAYMGDAV2XVAu6HYmR9N/v7m+n1t3HO3pY4laMx+ZQSn3kFzb95R+qDnkb7NjNlitq8zgE6rBrb3vcdwb77Yz+pf+pJ/1f6YDOSMOFdGFxurDcEHt7qf8jyAcJ+H4PsIXbdukgHoo0jYfwFz3sPQATR5aFvaSQXNz5u557bf53PfGC5SoQR65NAAUDX2G1vXjASk9XYf3fc/7z2H7nv3+XMOdVIWMqAWbykItr21DfcgAbd8Tih/9ST/AKv9MQnKVsRrksxufPyfW9r9h+QA4wDJ0yr7fwKkfzDA48glIOh/i+6ezj+jeo/PjiJctAJYSSXNr+bm3G1rX9/l6DBLloYWMkh3v8Xce9sAtmFOwkg0MFDSkkWvpJjluy9rn0O19/W7zMsSgAH0VRuWJ378k7kk+5J5OIny0EqTJJdTdfNwbEenox/jg/Zo1aupJe1r6u3Ppt/Ww9BgJYIDfW+7+xNlHov9Wtc+wsAmtepnBFyhjsJBbSTqHe97e9rdr4nly0MCDJIQeRq59uOPbvjxssBNy8hNtJu3I9LWtgJpojfWnxdx2ceh9/Q9segrKpFtu4OxUjf8mBsbj2IxFHl9gAJJbAWHnv8AzIvjwZaLlupJcix83NvywC1BTsZJ9bagsosLW1ERRWZu1x6Da+/pZyWUs2hDv99/wew9XPp2G57BsEy0AsRJJdjc+bk2A9PRQPywRZaFAAkkAH739SLk37nATXSJfQX23JLE/PdmP5nEeUG8Sm1t22NtvMdttv4YxOWjVq6kl7WB1cDv22/0HphmmhCKFF7D1N+d+fngJcGDBgDBgwYAwYMGAMGDBgDHlse4MB5bC1Zl0MotLFHIPR0DevqPc/xwYMAunh+kHFLANyf7pOSST27kk4zjyWnUACniAXgCNRa247eu+DBgG44VUWVQB6AAYztgwYAtj3BgwBgwYMAYMGDAGDBgwBgwYMAYMGDAGDBgwBgwYMAYMGDAGDBgwBgwYMAYMGDAGDBgwBgwYMAYMGDAf//Z"/>
          <p:cNvSpPr>
            <a:spLocks noChangeAspect="1" noChangeArrowheads="1"/>
          </p:cNvSpPr>
          <p:nvPr/>
        </p:nvSpPr>
        <p:spPr bwMode="auto">
          <a:xfrm>
            <a:off x="185896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p>
        </p:txBody>
      </p:sp>
      <p:pic>
        <p:nvPicPr>
          <p:cNvPr id="22535" name="Picture 6" descr="http://p2.la-img.com/5/33780/13724042_1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425" y="1339850"/>
            <a:ext cx="428625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249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WordArt 4"/>
          <p:cNvSpPr>
            <a:spLocks noChangeArrowheads="1" noChangeShapeType="1" noTextEdit="1"/>
          </p:cNvSpPr>
          <p:nvPr/>
        </p:nvSpPr>
        <p:spPr bwMode="auto">
          <a:xfrm>
            <a:off x="2438400" y="0"/>
            <a:ext cx="7239000" cy="2286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Arial Black" panose="020B0A04020102020204" pitchFamily="34" charset="0"/>
              </a:rPr>
              <a:t>Southwest Indian Pottery</a:t>
            </a:r>
          </a:p>
        </p:txBody>
      </p:sp>
      <p:sp>
        <p:nvSpPr>
          <p:cNvPr id="7173" name="Text Box 5"/>
          <p:cNvSpPr txBox="1">
            <a:spLocks noChangeArrowheads="1"/>
          </p:cNvSpPr>
          <p:nvPr/>
        </p:nvSpPr>
        <p:spPr bwMode="auto">
          <a:xfrm>
            <a:off x="5546726" y="4146551"/>
            <a:ext cx="199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7174" name="Rectangle 6"/>
          <p:cNvSpPr>
            <a:spLocks noChangeArrowheads="1"/>
          </p:cNvSpPr>
          <p:nvPr/>
        </p:nvSpPr>
        <p:spPr bwMode="auto">
          <a:xfrm>
            <a:off x="1828800" y="2282815"/>
            <a:ext cx="8839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r>
              <a:rPr lang="en-US" altLang="en-US" sz="2400" b="1" dirty="0"/>
              <a:t>Pueblo communities of the American Southwest created regional pottery styles over time as individual potters integrated traditions from the past with their own innovations. There are four important pueblo styles &amp; potters noted in this presentation: </a:t>
            </a:r>
          </a:p>
          <a:p>
            <a:pPr eaLnBrk="1" hangingPunct="1"/>
            <a:endParaRPr lang="en-US" altLang="en-US" sz="2400" b="1" dirty="0"/>
          </a:p>
          <a:p>
            <a:pPr eaLnBrk="1" hangingPunct="1"/>
            <a:r>
              <a:rPr lang="en-US" altLang="en-US" sz="2400" b="1" dirty="0"/>
              <a:t>Acoma-Lucy Lewis, San Ildefonso-Maria Martinez, Hopi-</a:t>
            </a:r>
            <a:r>
              <a:rPr lang="en-US" altLang="en-US" sz="2400" b="1" dirty="0" err="1"/>
              <a:t>Nampeyo</a:t>
            </a:r>
            <a:r>
              <a:rPr lang="en-US" altLang="en-US" sz="2400" b="1" dirty="0"/>
              <a:t>, &amp; Santa Clara-</a:t>
            </a:r>
          </a:p>
          <a:p>
            <a:pPr eaLnBrk="1" hangingPunct="1"/>
            <a:r>
              <a:rPr lang="en-US" altLang="en-US" sz="2400" b="1" dirty="0"/>
              <a:t>Sara </a:t>
            </a:r>
            <a:r>
              <a:rPr lang="en-US" altLang="en-US" sz="2400" b="1" dirty="0" err="1"/>
              <a:t>Fina</a:t>
            </a:r>
            <a:r>
              <a:rPr lang="en-US" altLang="en-US" sz="2400" b="1" dirty="0"/>
              <a:t> Tafoya.</a:t>
            </a:r>
          </a:p>
        </p:txBody>
      </p:sp>
    </p:spTree>
    <p:extLst>
      <p:ext uri="{BB962C8B-B14F-4D97-AF65-F5344CB8AC3E}">
        <p14:creationId xmlns:p14="http://schemas.microsoft.com/office/powerpoint/2010/main" val="3921989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800" decel="100000"/>
                                        <p:tgtEl>
                                          <p:spTgt spid="7172"/>
                                        </p:tgtEl>
                                      </p:cBhvr>
                                    </p:animEffect>
                                    <p:anim calcmode="lin" valueType="num">
                                      <p:cBhvr>
                                        <p:cTn id="8" dur="800" decel="100000" fill="hold"/>
                                        <p:tgtEl>
                                          <p:spTgt spid="7172"/>
                                        </p:tgtEl>
                                        <p:attrNameLst>
                                          <p:attrName>style.rotation</p:attrName>
                                        </p:attrNameLst>
                                      </p:cBhvr>
                                      <p:tavLst>
                                        <p:tav tm="0">
                                          <p:val>
                                            <p:fltVal val="-90"/>
                                          </p:val>
                                        </p:tav>
                                        <p:tav tm="100000">
                                          <p:val>
                                            <p:fltVal val="0"/>
                                          </p:val>
                                        </p:tav>
                                      </p:tavLst>
                                    </p:anim>
                                    <p:anim calcmode="lin" valueType="num">
                                      <p:cBhvr>
                                        <p:cTn id="9" dur="800" decel="100000" fill="hold"/>
                                        <p:tgtEl>
                                          <p:spTgt spid="7172"/>
                                        </p:tgtEl>
                                        <p:attrNameLst>
                                          <p:attrName>ppt_x</p:attrName>
                                        </p:attrNameLst>
                                      </p:cBhvr>
                                      <p:tavLst>
                                        <p:tav tm="0">
                                          <p:val>
                                            <p:strVal val="#ppt_x+0.4"/>
                                          </p:val>
                                        </p:tav>
                                        <p:tav tm="100000">
                                          <p:val>
                                            <p:strVal val="#ppt_x-0.05"/>
                                          </p:val>
                                        </p:tav>
                                      </p:tavLst>
                                    </p:anim>
                                    <p:anim calcmode="lin" valueType="num">
                                      <p:cBhvr>
                                        <p:cTn id="10" dur="800" decel="100000" fill="hold"/>
                                        <p:tgtEl>
                                          <p:spTgt spid="717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249</TotalTime>
  <Words>975</Words>
  <Application>Microsoft Office PowerPoint</Application>
  <PresentationFormat>Widescreen</PresentationFormat>
  <Paragraphs>127</Paragraphs>
  <Slides>26</Slides>
  <Notes>1</Notes>
  <HiddenSlides>0</HiddenSlides>
  <MMClips>5</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MS PGothic</vt:lpstr>
      <vt:lpstr>Arial</vt:lpstr>
      <vt:lpstr>Arial Black</vt:lpstr>
      <vt:lpstr>Calibri</vt:lpstr>
      <vt:lpstr>Century Gothic</vt:lpstr>
      <vt:lpstr>Comic Sans MS</vt:lpstr>
      <vt:lpstr>Mongolian Baiti</vt:lpstr>
      <vt:lpstr>Papyrus</vt:lpstr>
      <vt:lpstr>Showcard Gothic</vt:lpstr>
      <vt:lpstr>Times New Roman</vt:lpstr>
      <vt:lpstr>Wingdings</vt:lpstr>
      <vt:lpstr>Wingdings 3</vt:lpstr>
      <vt:lpstr>Ion</vt:lpstr>
      <vt:lpstr>PowerPoint Presentation</vt:lpstr>
      <vt:lpstr>Who were the Anasazi?</vt:lpstr>
      <vt:lpstr>Location of the Anasazi </vt:lpstr>
      <vt:lpstr>Anasazi history </vt:lpstr>
      <vt:lpstr>Anasazi    Villages </vt:lpstr>
      <vt:lpstr>Pictographs</vt:lpstr>
      <vt:lpstr>Anasazi Pottery</vt:lpstr>
      <vt:lpstr>Anasazi Designs</vt:lpstr>
      <vt:lpstr>PowerPoint Presentation</vt:lpstr>
      <vt:lpstr>Lucy Lewis – Acoma Pueblo (1897-1992) </vt:lpstr>
      <vt:lpstr>The Acoma settlement of "Sky City" is the oldest continuously-inhabited city in the U.S. </vt:lpstr>
      <vt:lpstr>Lucy Lewis is regarded as the matriarch of Acoma pottery</vt:lpstr>
      <vt:lpstr>Ancient examples of traditional Acoma pottery.  It can take up to 80 hours to make a piece. </vt:lpstr>
      <vt:lpstr>Lucy Lewis was one of Acoma's greatest                innovators……</vt:lpstr>
      <vt:lpstr>PowerPoint Presentation</vt:lpstr>
      <vt:lpstr>Many of Lucy Lewis’ pots look very modern in their design</vt:lpstr>
      <vt:lpstr>San Ildefonso Pueblo Maria Martinez’ Home 1887-1980 </vt:lpstr>
      <vt:lpstr>Maria Martinez</vt:lpstr>
      <vt:lpstr>Steps in making a pot: </vt:lpstr>
      <vt:lpstr>The Firing Process</vt:lpstr>
      <vt:lpstr>PowerPoint Presentation</vt:lpstr>
      <vt:lpstr> Maria’s Accomplishments </vt:lpstr>
      <vt:lpstr>PowerPoint Presentation</vt:lpstr>
      <vt:lpstr>PowerPoint Presentation</vt:lpstr>
      <vt:lpstr>PowerPoint Presentation</vt:lpstr>
      <vt:lpstr>PowerPoint Presentation</vt:lpstr>
    </vt:vector>
  </TitlesOfParts>
  <Company>Washington Community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Peachee</dc:creator>
  <cp:lastModifiedBy>Jennifer Peachee</cp:lastModifiedBy>
  <cp:revision>6</cp:revision>
  <dcterms:created xsi:type="dcterms:W3CDTF">2015-04-10T12:40:22Z</dcterms:created>
  <dcterms:modified xsi:type="dcterms:W3CDTF">2015-04-10T19:32:28Z</dcterms:modified>
</cp:coreProperties>
</file>